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504" r:id="rId3"/>
    <p:sldId id="435" r:id="rId4"/>
    <p:sldId id="505" r:id="rId5"/>
    <p:sldId id="581" r:id="rId6"/>
    <p:sldId id="577" r:id="rId7"/>
    <p:sldId id="578" r:id="rId8"/>
    <p:sldId id="579" r:id="rId9"/>
    <p:sldId id="582" r:id="rId10"/>
    <p:sldId id="580" r:id="rId11"/>
    <p:sldId id="583" r:id="rId12"/>
    <p:sldId id="584" r:id="rId13"/>
    <p:sldId id="585" r:id="rId14"/>
    <p:sldId id="586" r:id="rId15"/>
    <p:sldId id="587" r:id="rId16"/>
    <p:sldId id="588" r:id="rId17"/>
    <p:sldId id="589" r:id="rId18"/>
    <p:sldId id="590" r:id="rId19"/>
    <p:sldId id="591" r:id="rId20"/>
    <p:sldId id="592" r:id="rId21"/>
    <p:sldId id="506" r:id="rId22"/>
    <p:sldId id="507" r:id="rId23"/>
    <p:sldId id="533" r:id="rId24"/>
    <p:sldId id="593" r:id="rId25"/>
    <p:sldId id="508" r:id="rId26"/>
    <p:sldId id="510" r:id="rId27"/>
    <p:sldId id="511" r:id="rId28"/>
    <p:sldId id="512" r:id="rId29"/>
    <p:sldId id="513" r:id="rId30"/>
    <p:sldId id="514" r:id="rId31"/>
    <p:sldId id="534" r:id="rId32"/>
    <p:sldId id="515" r:id="rId33"/>
    <p:sldId id="535" r:id="rId34"/>
    <p:sldId id="516" r:id="rId35"/>
    <p:sldId id="536" r:id="rId36"/>
    <p:sldId id="537" r:id="rId37"/>
    <p:sldId id="539" r:id="rId38"/>
    <p:sldId id="517" r:id="rId39"/>
    <p:sldId id="538" r:id="rId40"/>
    <p:sldId id="518" r:id="rId41"/>
    <p:sldId id="519" r:id="rId42"/>
    <p:sldId id="522" r:id="rId43"/>
    <p:sldId id="520" r:id="rId44"/>
    <p:sldId id="523" r:id="rId45"/>
    <p:sldId id="524" r:id="rId46"/>
    <p:sldId id="525" r:id="rId47"/>
    <p:sldId id="526" r:id="rId48"/>
    <p:sldId id="527" r:id="rId49"/>
    <p:sldId id="528" r:id="rId50"/>
    <p:sldId id="529" r:id="rId51"/>
    <p:sldId id="530" r:id="rId52"/>
    <p:sldId id="531" r:id="rId53"/>
    <p:sldId id="532" r:id="rId54"/>
    <p:sldId id="521" r:id="rId55"/>
    <p:sldId id="564" r:id="rId56"/>
    <p:sldId id="565" r:id="rId57"/>
    <p:sldId id="566" r:id="rId58"/>
    <p:sldId id="567" r:id="rId59"/>
    <p:sldId id="568" r:id="rId60"/>
    <p:sldId id="569" r:id="rId61"/>
    <p:sldId id="570" r:id="rId62"/>
    <p:sldId id="575" r:id="rId63"/>
    <p:sldId id="571" r:id="rId64"/>
    <p:sldId id="572" r:id="rId65"/>
    <p:sldId id="573" r:id="rId66"/>
    <p:sldId id="574" r:id="rId67"/>
    <p:sldId id="576" r:id="rId68"/>
    <p:sldId id="594" r:id="rId6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471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4660"/>
  </p:normalViewPr>
  <p:slideViewPr>
    <p:cSldViewPr>
      <p:cViewPr varScale="1">
        <p:scale>
          <a:sx n="96" d="100"/>
          <a:sy n="96" d="100"/>
        </p:scale>
        <p:origin x="-1056"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34059A-3B1F-49B0-9282-E8C9F49AC20B}" type="datetimeFigureOut">
              <a:rPr lang="zh-CN" altLang="en-US" smtClean="0"/>
              <a:t>2021/5/30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C12035-BA2C-46B7-B26E-4D80BB9E661D}" type="slidenum">
              <a:rPr lang="zh-CN" altLang="en-US" smtClean="0"/>
              <a:t>‹#›</a:t>
            </a:fld>
            <a:endParaRPr lang="zh-CN" altLang="en-US"/>
          </a:p>
        </p:txBody>
      </p:sp>
    </p:spTree>
    <p:extLst>
      <p:ext uri="{BB962C8B-B14F-4D97-AF65-F5344CB8AC3E}">
        <p14:creationId xmlns:p14="http://schemas.microsoft.com/office/powerpoint/2010/main" val="2735016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b="1">
                <a:solidFill>
                  <a:srgbClr val="FF0000"/>
                </a:solidFill>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lnSpc>
                <a:spcPct val="200000"/>
              </a:lnSpc>
              <a:defRPr/>
            </a:lvl1pPr>
            <a:lvl2pPr>
              <a:lnSpc>
                <a:spcPct val="200000"/>
              </a:lnSpc>
              <a:defRPr/>
            </a:lvl2pPr>
            <a:lvl3pPr>
              <a:lnSpc>
                <a:spcPct val="200000"/>
              </a:lnSpc>
              <a:defRPr/>
            </a:lvl3pPr>
            <a:lvl4pPr>
              <a:lnSpc>
                <a:spcPct val="200000"/>
              </a:lnSpc>
              <a:defRPr/>
            </a:lvl4pPr>
            <a:lvl5pPr>
              <a:lnSpc>
                <a:spcPct val="20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2021/5/30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rgbClr val="FF0000"/>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980728"/>
            <a:ext cx="8352928" cy="1470025"/>
          </a:xfrm>
        </p:spPr>
        <p:txBody>
          <a:bodyPr>
            <a:noAutofit/>
          </a:bodyPr>
          <a:lstStyle/>
          <a:p>
            <a:r>
              <a:rPr lang="zh-CN" altLang="en-US" sz="4800" b="1" dirty="0"/>
              <a:t>第</a:t>
            </a:r>
            <a:r>
              <a:rPr lang="en-US" altLang="zh-CN" sz="4800" b="1" dirty="0"/>
              <a:t>7</a:t>
            </a:r>
            <a:r>
              <a:rPr lang="zh-CN" altLang="en-US" sz="4800" b="1" dirty="0"/>
              <a:t>章 新技术专辑</a:t>
            </a:r>
          </a:p>
        </p:txBody>
      </p:sp>
      <p:sp>
        <p:nvSpPr>
          <p:cNvPr id="3" name="副标题 2"/>
          <p:cNvSpPr>
            <a:spLocks noGrp="1"/>
          </p:cNvSpPr>
          <p:nvPr>
            <p:ph type="subTitle" idx="1"/>
          </p:nvPr>
        </p:nvSpPr>
        <p:spPr>
          <a:xfrm>
            <a:off x="1691680" y="3284984"/>
            <a:ext cx="6400800" cy="1752600"/>
          </a:xfrm>
        </p:spPr>
        <p:txBody>
          <a:bodyPr>
            <a:normAutofit fontScale="85000" lnSpcReduction="20000"/>
          </a:bodyPr>
          <a:lstStyle/>
          <a:p>
            <a:r>
              <a:rPr lang="zh-CN" altLang="en-US" sz="4400" b="1" dirty="0">
                <a:solidFill>
                  <a:srgbClr val="7030A0"/>
                </a:solidFill>
                <a:latin typeface="华文新魏" panose="02010800040101010101" pitchFamily="2" charset="-122"/>
                <a:ea typeface="华文新魏" panose="02010800040101010101" pitchFamily="2" charset="-122"/>
              </a:rPr>
              <a:t>毛科技   博    士</a:t>
            </a:r>
            <a:endParaRPr lang="en-US" altLang="zh-CN" sz="4400" b="1" dirty="0">
              <a:solidFill>
                <a:srgbClr val="7030A0"/>
              </a:solidFill>
              <a:latin typeface="华文新魏" panose="02010800040101010101" pitchFamily="2" charset="-122"/>
              <a:ea typeface="华文新魏" panose="02010800040101010101" pitchFamily="2" charset="-122"/>
            </a:endParaRPr>
          </a:p>
          <a:p>
            <a:r>
              <a:rPr lang="en-US" altLang="zh-CN" sz="4400" b="1" dirty="0">
                <a:solidFill>
                  <a:srgbClr val="7030A0"/>
                </a:solidFill>
                <a:latin typeface="华文新魏" panose="02010800040101010101" pitchFamily="2" charset="-122"/>
                <a:ea typeface="华文新魏" panose="02010800040101010101" pitchFamily="2" charset="-122"/>
              </a:rPr>
              <a:t>                </a:t>
            </a:r>
            <a:r>
              <a:rPr lang="zh-CN" altLang="en-US" sz="4400" b="1" dirty="0">
                <a:solidFill>
                  <a:srgbClr val="7030A0"/>
                </a:solidFill>
                <a:latin typeface="华文新魏" panose="02010800040101010101" pitchFamily="2" charset="-122"/>
                <a:ea typeface="华文新魏" panose="02010800040101010101" pitchFamily="2" charset="-122"/>
              </a:rPr>
              <a:t>副教授</a:t>
            </a:r>
            <a:endParaRPr lang="en-US" altLang="zh-CN" sz="4400" b="1" dirty="0">
              <a:solidFill>
                <a:srgbClr val="7030A0"/>
              </a:solidFill>
              <a:latin typeface="华文新魏" panose="02010800040101010101" pitchFamily="2" charset="-122"/>
              <a:ea typeface="华文新魏" panose="02010800040101010101" pitchFamily="2" charset="-122"/>
            </a:endParaRPr>
          </a:p>
          <a:p>
            <a:r>
              <a:rPr lang="zh-CN" altLang="en-US" sz="4400" b="1" dirty="0">
                <a:solidFill>
                  <a:srgbClr val="7030A0"/>
                </a:solidFill>
                <a:latin typeface="华文新魏" panose="02010800040101010101" pitchFamily="2" charset="-122"/>
                <a:ea typeface="华文新魏" panose="02010800040101010101" pitchFamily="2" charset="-122"/>
              </a:rPr>
              <a:t>                        硕士生导师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09E5E2F-7468-4C02-A62B-5D1751B0E882}"/>
              </a:ext>
            </a:extLst>
          </p:cNvPr>
          <p:cNvSpPr>
            <a:spLocks noGrp="1"/>
          </p:cNvSpPr>
          <p:nvPr>
            <p:ph type="title"/>
          </p:nvPr>
        </p:nvSpPr>
        <p:spPr/>
        <p:txBody>
          <a:bodyPr/>
          <a:lstStyle/>
          <a:p>
            <a:r>
              <a:rPr lang="zh-CN" altLang="en-US" dirty="0"/>
              <a:t>物联网的体系架构</a:t>
            </a:r>
          </a:p>
        </p:txBody>
      </p:sp>
      <p:pic>
        <p:nvPicPr>
          <p:cNvPr id="4" name="图片 3">
            <a:extLst>
              <a:ext uri="{FF2B5EF4-FFF2-40B4-BE49-F238E27FC236}">
                <a16:creationId xmlns:a16="http://schemas.microsoft.com/office/drawing/2014/main" xmlns="" id="{C30E9183-D947-4A52-A499-1BCB77099B6E}"/>
              </a:ext>
            </a:extLst>
          </p:cNvPr>
          <p:cNvPicPr>
            <a:picLocks noChangeAspect="1"/>
          </p:cNvPicPr>
          <p:nvPr/>
        </p:nvPicPr>
        <p:blipFill>
          <a:blip r:embed="rId2"/>
          <a:stretch>
            <a:fillRect/>
          </a:stretch>
        </p:blipFill>
        <p:spPr>
          <a:xfrm>
            <a:off x="1475655" y="2443222"/>
            <a:ext cx="5832649" cy="3084824"/>
          </a:xfrm>
          <a:prstGeom prst="rect">
            <a:avLst/>
          </a:prstGeom>
        </p:spPr>
      </p:pic>
      <p:sp>
        <p:nvSpPr>
          <p:cNvPr id="6" name="文本框 5">
            <a:extLst>
              <a:ext uri="{FF2B5EF4-FFF2-40B4-BE49-F238E27FC236}">
                <a16:creationId xmlns:a16="http://schemas.microsoft.com/office/drawing/2014/main" xmlns="" id="{9B9599EF-42E4-4727-B55D-68919913FB14}"/>
              </a:ext>
            </a:extLst>
          </p:cNvPr>
          <p:cNvSpPr txBox="1"/>
          <p:nvPr/>
        </p:nvSpPr>
        <p:spPr>
          <a:xfrm>
            <a:off x="971600" y="1745764"/>
            <a:ext cx="1440160" cy="369332"/>
          </a:xfrm>
          <a:prstGeom prst="rect">
            <a:avLst/>
          </a:prstGeom>
          <a:noFill/>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感知层</a:t>
            </a:r>
          </a:p>
        </p:txBody>
      </p:sp>
    </p:spTree>
    <p:extLst>
      <p:ext uri="{BB962C8B-B14F-4D97-AF65-F5344CB8AC3E}">
        <p14:creationId xmlns:p14="http://schemas.microsoft.com/office/powerpoint/2010/main" val="70742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142CD30-6D39-4E71-888A-596F710DBD78}"/>
              </a:ext>
            </a:extLst>
          </p:cNvPr>
          <p:cNvSpPr>
            <a:spLocks noGrp="1"/>
          </p:cNvSpPr>
          <p:nvPr>
            <p:ph type="title"/>
          </p:nvPr>
        </p:nvSpPr>
        <p:spPr/>
        <p:txBody>
          <a:bodyPr/>
          <a:lstStyle/>
          <a:p>
            <a:r>
              <a:rPr lang="zh-CN" altLang="en-US" dirty="0"/>
              <a:t>物联网的体系架构</a:t>
            </a:r>
          </a:p>
        </p:txBody>
      </p:sp>
      <p:pic>
        <p:nvPicPr>
          <p:cNvPr id="5" name="图片 4">
            <a:extLst>
              <a:ext uri="{FF2B5EF4-FFF2-40B4-BE49-F238E27FC236}">
                <a16:creationId xmlns:a16="http://schemas.microsoft.com/office/drawing/2014/main" xmlns="" id="{F78E80BD-CA06-458A-BDAC-3A46A7CAE1E9}"/>
              </a:ext>
            </a:extLst>
          </p:cNvPr>
          <p:cNvPicPr>
            <a:picLocks noChangeAspect="1"/>
          </p:cNvPicPr>
          <p:nvPr/>
        </p:nvPicPr>
        <p:blipFill>
          <a:blip r:embed="rId2"/>
          <a:stretch>
            <a:fillRect/>
          </a:stretch>
        </p:blipFill>
        <p:spPr>
          <a:xfrm>
            <a:off x="899592" y="1844824"/>
            <a:ext cx="6988852" cy="4608512"/>
          </a:xfrm>
          <a:prstGeom prst="rect">
            <a:avLst/>
          </a:prstGeom>
        </p:spPr>
      </p:pic>
    </p:spTree>
    <p:extLst>
      <p:ext uri="{BB962C8B-B14F-4D97-AF65-F5344CB8AC3E}">
        <p14:creationId xmlns:p14="http://schemas.microsoft.com/office/powerpoint/2010/main" val="3047757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4180B20-95F3-4CA1-A78C-11A87E016A24}"/>
              </a:ext>
            </a:extLst>
          </p:cNvPr>
          <p:cNvSpPr>
            <a:spLocks noGrp="1"/>
          </p:cNvSpPr>
          <p:nvPr>
            <p:ph type="title"/>
          </p:nvPr>
        </p:nvSpPr>
        <p:spPr/>
        <p:txBody>
          <a:bodyPr/>
          <a:lstStyle/>
          <a:p>
            <a:r>
              <a:rPr lang="zh-CN" altLang="en-US" dirty="0"/>
              <a:t>物联网的体系架构</a:t>
            </a:r>
          </a:p>
        </p:txBody>
      </p:sp>
      <p:pic>
        <p:nvPicPr>
          <p:cNvPr id="4" name="图片 3">
            <a:extLst>
              <a:ext uri="{FF2B5EF4-FFF2-40B4-BE49-F238E27FC236}">
                <a16:creationId xmlns:a16="http://schemas.microsoft.com/office/drawing/2014/main" xmlns="" id="{2141CFB0-A216-464D-8DFF-A4C5FDA50862}"/>
              </a:ext>
            </a:extLst>
          </p:cNvPr>
          <p:cNvPicPr>
            <a:picLocks noChangeAspect="1"/>
          </p:cNvPicPr>
          <p:nvPr/>
        </p:nvPicPr>
        <p:blipFill>
          <a:blip r:embed="rId2"/>
          <a:stretch>
            <a:fillRect/>
          </a:stretch>
        </p:blipFill>
        <p:spPr>
          <a:xfrm>
            <a:off x="999434" y="1772816"/>
            <a:ext cx="7145131" cy="3383573"/>
          </a:xfrm>
          <a:prstGeom prst="rect">
            <a:avLst/>
          </a:prstGeom>
        </p:spPr>
      </p:pic>
    </p:spTree>
    <p:extLst>
      <p:ext uri="{BB962C8B-B14F-4D97-AF65-F5344CB8AC3E}">
        <p14:creationId xmlns:p14="http://schemas.microsoft.com/office/powerpoint/2010/main" val="2432629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39979CF-731D-4B12-A54B-05450C7AC6E1}"/>
              </a:ext>
            </a:extLst>
          </p:cNvPr>
          <p:cNvSpPr>
            <a:spLocks noGrp="1"/>
          </p:cNvSpPr>
          <p:nvPr>
            <p:ph type="title"/>
          </p:nvPr>
        </p:nvSpPr>
        <p:spPr/>
        <p:txBody>
          <a:bodyPr/>
          <a:lstStyle/>
          <a:p>
            <a:r>
              <a:rPr lang="zh-CN" altLang="en-US" dirty="0"/>
              <a:t>物联网的体系架构</a:t>
            </a:r>
          </a:p>
        </p:txBody>
      </p:sp>
      <p:pic>
        <p:nvPicPr>
          <p:cNvPr id="4" name="图片 3">
            <a:extLst>
              <a:ext uri="{FF2B5EF4-FFF2-40B4-BE49-F238E27FC236}">
                <a16:creationId xmlns:a16="http://schemas.microsoft.com/office/drawing/2014/main" xmlns="" id="{1882FFDF-8068-4885-9FEA-41A7E045498F}"/>
              </a:ext>
            </a:extLst>
          </p:cNvPr>
          <p:cNvPicPr>
            <a:picLocks noChangeAspect="1"/>
          </p:cNvPicPr>
          <p:nvPr/>
        </p:nvPicPr>
        <p:blipFill>
          <a:blip r:embed="rId2"/>
          <a:stretch>
            <a:fillRect/>
          </a:stretch>
        </p:blipFill>
        <p:spPr>
          <a:xfrm>
            <a:off x="1261585" y="1916832"/>
            <a:ext cx="6620830" cy="4267570"/>
          </a:xfrm>
          <a:prstGeom prst="rect">
            <a:avLst/>
          </a:prstGeom>
        </p:spPr>
      </p:pic>
    </p:spTree>
    <p:extLst>
      <p:ext uri="{BB962C8B-B14F-4D97-AF65-F5344CB8AC3E}">
        <p14:creationId xmlns:p14="http://schemas.microsoft.com/office/powerpoint/2010/main" val="3836305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7FC63D1-7EEE-4F1E-83CE-C28DF22D9F99}"/>
              </a:ext>
            </a:extLst>
          </p:cNvPr>
          <p:cNvSpPr>
            <a:spLocks noGrp="1"/>
          </p:cNvSpPr>
          <p:nvPr>
            <p:ph type="title"/>
          </p:nvPr>
        </p:nvSpPr>
        <p:spPr/>
        <p:txBody>
          <a:bodyPr/>
          <a:lstStyle/>
          <a:p>
            <a:r>
              <a:rPr lang="zh-CN" altLang="en-US" dirty="0"/>
              <a:t>物联网应用前景</a:t>
            </a:r>
          </a:p>
        </p:txBody>
      </p:sp>
      <p:sp>
        <p:nvSpPr>
          <p:cNvPr id="3" name="内容占位符 2">
            <a:extLst>
              <a:ext uri="{FF2B5EF4-FFF2-40B4-BE49-F238E27FC236}">
                <a16:creationId xmlns:a16="http://schemas.microsoft.com/office/drawing/2014/main" xmlns="" id="{9EC6AD32-B848-41CB-90E8-FEC22A98DE15}"/>
              </a:ext>
            </a:extLst>
          </p:cNvPr>
          <p:cNvSpPr>
            <a:spLocks noGrp="1"/>
          </p:cNvSpPr>
          <p:nvPr>
            <p:ph idx="1"/>
          </p:nvPr>
        </p:nvSpPr>
        <p:spPr/>
        <p:txBody>
          <a:bodyPr/>
          <a:lstStyle/>
          <a:p>
            <a:r>
              <a:rPr lang="zh-CN" altLang="en-US" dirty="0"/>
              <a:t>智慧城市是以物联网、云计算等新一代信息技术以及各种社交网络、购物网络、互联网金融等综合集成工具和方法的应用，对生产、生活和城市管理实现全面透彻的感知、宽带泛在的互联、智能融合的应用以及全方位、全体系、全过程创新的城市形态。</a:t>
            </a:r>
          </a:p>
          <a:p>
            <a:endParaRPr lang="zh-CN" altLang="en-US" dirty="0"/>
          </a:p>
        </p:txBody>
      </p:sp>
      <p:pic>
        <p:nvPicPr>
          <p:cNvPr id="4" name="图片 3">
            <a:extLst>
              <a:ext uri="{FF2B5EF4-FFF2-40B4-BE49-F238E27FC236}">
                <a16:creationId xmlns:a16="http://schemas.microsoft.com/office/drawing/2014/main" xmlns="" id="{2373C77A-6DAC-414A-8C1E-58A98F8F5902}"/>
              </a:ext>
            </a:extLst>
          </p:cNvPr>
          <p:cNvPicPr>
            <a:picLocks noChangeAspect="1"/>
          </p:cNvPicPr>
          <p:nvPr/>
        </p:nvPicPr>
        <p:blipFill>
          <a:blip r:embed="rId2"/>
          <a:stretch>
            <a:fillRect/>
          </a:stretch>
        </p:blipFill>
        <p:spPr>
          <a:xfrm>
            <a:off x="3707904" y="3429000"/>
            <a:ext cx="4867241" cy="2952328"/>
          </a:xfrm>
          <a:prstGeom prst="rect">
            <a:avLst/>
          </a:prstGeom>
        </p:spPr>
      </p:pic>
    </p:spTree>
    <p:extLst>
      <p:ext uri="{BB962C8B-B14F-4D97-AF65-F5344CB8AC3E}">
        <p14:creationId xmlns:p14="http://schemas.microsoft.com/office/powerpoint/2010/main" val="318715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6F0915-C979-42A6-B950-6F85A4C0FEE8}"/>
              </a:ext>
            </a:extLst>
          </p:cNvPr>
          <p:cNvSpPr>
            <a:spLocks noGrp="1"/>
          </p:cNvSpPr>
          <p:nvPr>
            <p:ph type="title"/>
          </p:nvPr>
        </p:nvSpPr>
        <p:spPr/>
        <p:txBody>
          <a:bodyPr/>
          <a:lstStyle/>
          <a:p>
            <a:r>
              <a:rPr lang="zh-CN" altLang="en-US" dirty="0"/>
              <a:t>物联网应用前景</a:t>
            </a:r>
          </a:p>
        </p:txBody>
      </p:sp>
      <p:sp>
        <p:nvSpPr>
          <p:cNvPr id="4" name="矩形 36">
            <a:extLst>
              <a:ext uri="{FF2B5EF4-FFF2-40B4-BE49-F238E27FC236}">
                <a16:creationId xmlns:a16="http://schemas.microsoft.com/office/drawing/2014/main" xmlns="" id="{AAFDFC80-E642-4EC8-98E7-0938FC03952C}"/>
              </a:ext>
            </a:extLst>
          </p:cNvPr>
          <p:cNvSpPr>
            <a:spLocks noChangeArrowheads="1"/>
          </p:cNvSpPr>
          <p:nvPr/>
        </p:nvSpPr>
        <p:spPr bwMode="auto">
          <a:xfrm>
            <a:off x="1043608" y="1400175"/>
            <a:ext cx="6552728" cy="124530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marL="285750" indent="-28575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285750" marR="0" lvl="0" indent="-285750" defTabSz="914400" eaLnBrk="0" fontAlgn="base" latinLnBrk="0" hangingPunct="0">
              <a:lnSpc>
                <a:spcPct val="150000"/>
              </a:lnSpc>
              <a:spcBef>
                <a:spcPct val="0"/>
              </a:spcBef>
              <a:spcAft>
                <a:spcPts val="1200"/>
              </a:spcAft>
              <a:buClrTx/>
              <a:buSzTx/>
              <a:buFont typeface="Arial" panose="020B0604020202020204" pitchFamily="34" charset="0"/>
              <a:buChar char="•"/>
              <a:tabLst/>
              <a:defRPr/>
            </a:pPr>
            <a:r>
              <a:rPr kumimoji="0" lang="zh-CN" altLang="en-US" sz="2400" b="0"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全球来看，智慧城市建设多为</a:t>
            </a:r>
            <a:r>
              <a:rPr kumimoji="0" lang="zh-CN" altLang="en-US" sz="2400" b="1"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rPr>
              <a:t>重塑改造</a:t>
            </a:r>
            <a:r>
              <a:rPr kumimoji="0" lang="zh-CN" altLang="en-US" sz="2400" b="0"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，在具体内容上有所侧重，选取若干领域进行改造突破，</a:t>
            </a:r>
            <a:r>
              <a:rPr kumimoji="0" lang="zh-CN" altLang="en-US" sz="2400" b="1"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rPr>
              <a:t>节能低碳</a:t>
            </a:r>
            <a:r>
              <a:rPr kumimoji="0" lang="zh-CN" altLang="en-US" sz="2400" b="0"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rPr>
              <a:t>交通</a:t>
            </a:r>
            <a:r>
              <a:rPr kumimoji="0" lang="zh-CN" altLang="en-US" sz="2400" b="0"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rPr>
              <a:t>安全</a:t>
            </a:r>
            <a:r>
              <a:rPr kumimoji="0" lang="zh-CN" altLang="en-US" sz="2400" b="0"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rPr>
              <a:t>居住</a:t>
            </a:r>
            <a:r>
              <a:rPr kumimoji="0" lang="zh-CN" altLang="en-US" sz="2400" b="0"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rPr>
              <a:t>社区</a:t>
            </a:r>
            <a:r>
              <a:rPr kumimoji="0" lang="zh-CN" altLang="en-US" sz="2400" b="0"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成为突破重点</a:t>
            </a:r>
          </a:p>
        </p:txBody>
      </p:sp>
      <p:sp>
        <p:nvSpPr>
          <p:cNvPr id="5" name="Rectangle 6">
            <a:extLst>
              <a:ext uri="{FF2B5EF4-FFF2-40B4-BE49-F238E27FC236}">
                <a16:creationId xmlns:a16="http://schemas.microsoft.com/office/drawing/2014/main" xmlns="" id="{2379811F-45B0-43BE-9996-B3487ECAF391}"/>
              </a:ext>
            </a:extLst>
          </p:cNvPr>
          <p:cNvSpPr>
            <a:spLocks noChangeArrowheads="1"/>
          </p:cNvSpPr>
          <p:nvPr/>
        </p:nvSpPr>
        <p:spPr bwMode="auto">
          <a:xfrm>
            <a:off x="3645306" y="2780928"/>
            <a:ext cx="3898527" cy="3313013"/>
          </a:xfrm>
          <a:prstGeom prst="rect">
            <a:avLst/>
          </a:prstGeom>
          <a:noFill/>
          <a:ln w="9525">
            <a:noFill/>
            <a:miter lim="800000"/>
            <a:headEnd/>
            <a:tailEnd/>
          </a:ln>
        </p:spPr>
        <p:txBody>
          <a:bodyPr/>
          <a:lstStyle/>
          <a:p>
            <a:pPr eaLnBrk="0" hangingPunct="0">
              <a:lnSpc>
                <a:spcPct val="150000"/>
              </a:lnSpc>
              <a:buSzPct val="80000"/>
              <a:defRPr/>
            </a:pPr>
            <a:r>
              <a:rPr lang="zh-CN" altLang="en-US" sz="2400" kern="0" baseline="-25000" dirty="0">
                <a:solidFill>
                  <a:srgbClr val="000000"/>
                </a:solidFill>
                <a:latin typeface="微软雅黑" panose="020B0503020204020204" pitchFamily="34" charset="-122"/>
                <a:ea typeface="微软雅黑" panose="020B0503020204020204" pitchFamily="34" charset="-122"/>
              </a:rPr>
              <a:t>“智慧城市”建设已在全球近百个国家展开，综合效果显著：</a:t>
            </a:r>
          </a:p>
          <a:p>
            <a:pPr marL="449263" lvl="1" indent="-187325" eaLnBrk="0" hangingPunct="0">
              <a:lnSpc>
                <a:spcPct val="150000"/>
              </a:lnSpc>
              <a:buFont typeface="Calibri" pitchFamily="34" charset="0"/>
              <a:buChar char="−"/>
              <a:defRPr/>
            </a:pPr>
            <a:r>
              <a:rPr lang="zh-CN" altLang="en-US" sz="2400" b="1" kern="0" baseline="-25000" dirty="0">
                <a:solidFill>
                  <a:srgbClr val="C00000"/>
                </a:solidFill>
                <a:latin typeface="微软雅黑" panose="020B0503020204020204" pitchFamily="34" charset="-122"/>
                <a:ea typeface="微软雅黑" panose="020B0503020204020204" pitchFamily="34" charset="-122"/>
              </a:rPr>
              <a:t>交通</a:t>
            </a:r>
            <a:r>
              <a:rPr lang="zh-CN" altLang="en-US" sz="2400" b="1" kern="0" baseline="-25000" dirty="0">
                <a:solidFill>
                  <a:srgbClr val="000000"/>
                </a:solidFill>
                <a:latin typeface="微软雅黑" panose="020B0503020204020204" pitchFamily="34" charset="-122"/>
                <a:ea typeface="微软雅黑" panose="020B0503020204020204" pitchFamily="34" charset="-122"/>
              </a:rPr>
              <a:t>：</a:t>
            </a:r>
            <a:r>
              <a:rPr lang="zh-CN" altLang="en-US" sz="2400" kern="0" baseline="-25000" dirty="0">
                <a:solidFill>
                  <a:srgbClr val="000000"/>
                </a:solidFill>
                <a:latin typeface="微软雅黑" panose="020B0503020204020204" pitchFamily="34" charset="-122"/>
                <a:ea typeface="微软雅黑" panose="020B0503020204020204" pitchFamily="34" charset="-122"/>
              </a:rPr>
              <a:t>高峰车流下降</a:t>
            </a:r>
            <a:r>
              <a:rPr lang="en-US" altLang="zh-CN" sz="2400" kern="0" baseline="-25000" dirty="0">
                <a:solidFill>
                  <a:srgbClr val="000000"/>
                </a:solidFill>
                <a:latin typeface="微软雅黑" panose="020B0503020204020204" pitchFamily="34" charset="-122"/>
                <a:ea typeface="微软雅黑" panose="020B0503020204020204" pitchFamily="34" charset="-122"/>
              </a:rPr>
              <a:t>18%</a:t>
            </a:r>
            <a:r>
              <a:rPr lang="zh-CN" altLang="en-US" sz="2400" kern="0" baseline="-25000" dirty="0">
                <a:solidFill>
                  <a:srgbClr val="000000"/>
                </a:solidFill>
                <a:latin typeface="微软雅黑" panose="020B0503020204020204" pitchFamily="34" charset="-122"/>
                <a:ea typeface="微软雅黑" panose="020B0503020204020204" pitchFamily="34" charset="-122"/>
              </a:rPr>
              <a:t>，碳排放下降</a:t>
            </a:r>
            <a:r>
              <a:rPr lang="en-US" altLang="zh-CN" sz="2400" kern="0" baseline="-25000" dirty="0">
                <a:solidFill>
                  <a:srgbClr val="000000"/>
                </a:solidFill>
                <a:latin typeface="微软雅黑" panose="020B0503020204020204" pitchFamily="34" charset="-122"/>
                <a:ea typeface="微软雅黑" panose="020B0503020204020204" pitchFamily="34" charset="-122"/>
              </a:rPr>
              <a:t>14%</a:t>
            </a:r>
          </a:p>
          <a:p>
            <a:pPr marL="449263" lvl="1" indent="-187325" eaLnBrk="0" hangingPunct="0">
              <a:lnSpc>
                <a:spcPct val="150000"/>
              </a:lnSpc>
              <a:buFont typeface="Calibri" pitchFamily="34" charset="0"/>
              <a:buChar char="−"/>
              <a:defRPr/>
            </a:pPr>
            <a:r>
              <a:rPr lang="zh-CN" altLang="en-US" sz="2400" b="1" kern="0" baseline="-25000" dirty="0">
                <a:solidFill>
                  <a:srgbClr val="C00000"/>
                </a:solidFill>
                <a:latin typeface="微软雅黑" panose="020B0503020204020204" pitchFamily="34" charset="-122"/>
                <a:ea typeface="微软雅黑" panose="020B0503020204020204" pitchFamily="34" charset="-122"/>
              </a:rPr>
              <a:t>电力</a:t>
            </a:r>
            <a:r>
              <a:rPr lang="zh-CN" altLang="en-US" sz="2400" b="1" kern="0" baseline="-25000" dirty="0">
                <a:solidFill>
                  <a:srgbClr val="000000"/>
                </a:solidFill>
                <a:latin typeface="微软雅黑" panose="020B0503020204020204" pitchFamily="34" charset="-122"/>
                <a:ea typeface="微软雅黑" panose="020B0503020204020204" pitchFamily="34" charset="-122"/>
              </a:rPr>
              <a:t>：</a:t>
            </a:r>
            <a:r>
              <a:rPr lang="zh-CN" altLang="en-US" sz="2400" kern="0" baseline="-25000" dirty="0">
                <a:solidFill>
                  <a:srgbClr val="000000"/>
                </a:solidFill>
                <a:latin typeface="微软雅黑" panose="020B0503020204020204" pitchFamily="34" charset="-122"/>
                <a:ea typeface="微软雅黑" panose="020B0503020204020204" pitchFamily="34" charset="-122"/>
              </a:rPr>
              <a:t>能耗降低</a:t>
            </a:r>
            <a:r>
              <a:rPr lang="en-US" altLang="zh-CN" sz="2400" kern="0" baseline="-25000" dirty="0">
                <a:solidFill>
                  <a:srgbClr val="000000"/>
                </a:solidFill>
                <a:latin typeface="微软雅黑" panose="020B0503020204020204" pitchFamily="34" charset="-122"/>
                <a:ea typeface="微软雅黑" panose="020B0503020204020204" pitchFamily="34" charset="-122"/>
              </a:rPr>
              <a:t>15%,</a:t>
            </a:r>
            <a:r>
              <a:rPr lang="zh-CN" altLang="en-US" sz="2400" kern="0" baseline="-25000" dirty="0">
                <a:solidFill>
                  <a:srgbClr val="000000"/>
                </a:solidFill>
                <a:latin typeface="微软雅黑" panose="020B0503020204020204" pitchFamily="34" charset="-122"/>
                <a:ea typeface="微软雅黑" panose="020B0503020204020204" pitchFamily="34" charset="-122"/>
              </a:rPr>
              <a:t> 电费下降</a:t>
            </a:r>
            <a:r>
              <a:rPr lang="en-US" altLang="zh-CN" sz="2400" kern="0" baseline="-25000" dirty="0">
                <a:solidFill>
                  <a:srgbClr val="000000"/>
                </a:solidFill>
                <a:latin typeface="微软雅黑" panose="020B0503020204020204" pitchFamily="34" charset="-122"/>
                <a:ea typeface="微软雅黑" panose="020B0503020204020204" pitchFamily="34" charset="-122"/>
              </a:rPr>
              <a:t>10%</a:t>
            </a:r>
            <a:endParaRPr lang="zh-CN" altLang="en-US" sz="2400" kern="0" baseline="-25000" dirty="0">
              <a:solidFill>
                <a:srgbClr val="000000"/>
              </a:solidFill>
              <a:latin typeface="微软雅黑" panose="020B0503020204020204" pitchFamily="34" charset="-122"/>
              <a:ea typeface="微软雅黑" panose="020B0503020204020204" pitchFamily="34" charset="-122"/>
            </a:endParaRPr>
          </a:p>
          <a:p>
            <a:pPr marL="449263" lvl="1" indent="-187325" eaLnBrk="0" hangingPunct="0">
              <a:lnSpc>
                <a:spcPct val="150000"/>
              </a:lnSpc>
              <a:buFont typeface="Calibri" pitchFamily="34" charset="0"/>
              <a:buChar char="−"/>
              <a:defRPr/>
            </a:pPr>
            <a:r>
              <a:rPr lang="zh-CN" altLang="en-US" sz="2400" b="1" kern="0" baseline="-25000" dirty="0">
                <a:solidFill>
                  <a:srgbClr val="C00000"/>
                </a:solidFill>
                <a:latin typeface="微软雅黑" panose="020B0503020204020204" pitchFamily="34" charset="-122"/>
                <a:ea typeface="微软雅黑" panose="020B0503020204020204" pitchFamily="34" charset="-122"/>
              </a:rPr>
              <a:t>医疗</a:t>
            </a:r>
            <a:r>
              <a:rPr lang="zh-CN" altLang="en-US" sz="2400" b="1" kern="0" baseline="-25000" dirty="0">
                <a:solidFill>
                  <a:srgbClr val="000000"/>
                </a:solidFill>
                <a:latin typeface="微软雅黑" panose="020B0503020204020204" pitchFamily="34" charset="-122"/>
                <a:ea typeface="微软雅黑" panose="020B0503020204020204" pitchFamily="34" charset="-122"/>
              </a:rPr>
              <a:t>：</a:t>
            </a:r>
            <a:r>
              <a:rPr lang="zh-CN" altLang="en-US" sz="2400" kern="0" baseline="-25000" dirty="0">
                <a:solidFill>
                  <a:srgbClr val="000000"/>
                </a:solidFill>
                <a:latin typeface="微软雅黑" panose="020B0503020204020204" pitchFamily="34" charset="-122"/>
                <a:ea typeface="微软雅黑" panose="020B0503020204020204" pitchFamily="34" charset="-122"/>
              </a:rPr>
              <a:t>诊断和运营效率提升</a:t>
            </a:r>
            <a:r>
              <a:rPr lang="en-US" altLang="zh-CN" sz="2400" kern="0" baseline="-25000" dirty="0">
                <a:solidFill>
                  <a:srgbClr val="000000"/>
                </a:solidFill>
                <a:latin typeface="微软雅黑" panose="020B0503020204020204" pitchFamily="34" charset="-122"/>
                <a:ea typeface="微软雅黑" panose="020B0503020204020204" pitchFamily="34" charset="-122"/>
              </a:rPr>
              <a:t>10%</a:t>
            </a:r>
          </a:p>
          <a:p>
            <a:pPr marL="449263" lvl="1" indent="-187325" eaLnBrk="0" hangingPunct="0">
              <a:lnSpc>
                <a:spcPct val="150000"/>
              </a:lnSpc>
              <a:buFont typeface="Calibri" pitchFamily="34" charset="0"/>
              <a:buChar char="−"/>
              <a:defRPr/>
            </a:pPr>
            <a:r>
              <a:rPr lang="zh-CN" altLang="en-US" sz="2400" b="1" kern="0" baseline="-25000" dirty="0">
                <a:solidFill>
                  <a:srgbClr val="C00000"/>
                </a:solidFill>
                <a:latin typeface="微软雅黑" panose="020B0503020204020204" pitchFamily="34" charset="-122"/>
                <a:ea typeface="微软雅黑" panose="020B0503020204020204" pitchFamily="34" charset="-122"/>
              </a:rPr>
              <a:t>供应链</a:t>
            </a:r>
            <a:r>
              <a:rPr lang="zh-CN" altLang="en-US" sz="2400" b="1" kern="0" baseline="-25000" dirty="0">
                <a:solidFill>
                  <a:srgbClr val="000000"/>
                </a:solidFill>
                <a:latin typeface="微软雅黑" panose="020B0503020204020204" pitchFamily="34" charset="-122"/>
                <a:ea typeface="微软雅黑" panose="020B0503020204020204" pitchFamily="34" charset="-122"/>
              </a:rPr>
              <a:t>：</a:t>
            </a:r>
            <a:r>
              <a:rPr lang="zh-CN" altLang="en-US" sz="2400" kern="0" baseline="-25000" dirty="0">
                <a:solidFill>
                  <a:srgbClr val="000000"/>
                </a:solidFill>
                <a:latin typeface="微软雅黑" panose="020B0503020204020204" pitchFamily="34" charset="-122"/>
                <a:ea typeface="微软雅黑" panose="020B0503020204020204" pitchFamily="34" charset="-122"/>
              </a:rPr>
              <a:t>成本下降</a:t>
            </a:r>
            <a:r>
              <a:rPr lang="en-US" altLang="zh-CN" sz="2400" kern="0" baseline="-25000" dirty="0">
                <a:solidFill>
                  <a:srgbClr val="000000"/>
                </a:solidFill>
                <a:latin typeface="微软雅黑" panose="020B0503020204020204" pitchFamily="34" charset="-122"/>
                <a:ea typeface="微软雅黑" panose="020B0503020204020204" pitchFamily="34" charset="-122"/>
              </a:rPr>
              <a:t>30%</a:t>
            </a:r>
            <a:r>
              <a:rPr lang="zh-CN" altLang="en-US" sz="2400" kern="0" baseline="-25000" dirty="0">
                <a:solidFill>
                  <a:srgbClr val="000000"/>
                </a:solidFill>
                <a:latin typeface="微软雅黑" panose="020B0503020204020204" pitchFamily="34" charset="-122"/>
                <a:ea typeface="微软雅黑" panose="020B0503020204020204" pitchFamily="34" charset="-122"/>
              </a:rPr>
              <a:t>，库存下降</a:t>
            </a:r>
            <a:r>
              <a:rPr lang="en-US" altLang="zh-CN" sz="2400" kern="0" baseline="-25000" dirty="0">
                <a:solidFill>
                  <a:srgbClr val="000000"/>
                </a:solidFill>
                <a:latin typeface="微软雅黑" panose="020B0503020204020204" pitchFamily="34" charset="-122"/>
                <a:ea typeface="微软雅黑" panose="020B0503020204020204" pitchFamily="34" charset="-122"/>
              </a:rPr>
              <a:t>25%</a:t>
            </a:r>
          </a:p>
          <a:p>
            <a:pPr marL="449263" lvl="1" indent="-187325" eaLnBrk="0" hangingPunct="0">
              <a:lnSpc>
                <a:spcPct val="150000"/>
              </a:lnSpc>
              <a:buFont typeface="Calibri" pitchFamily="34" charset="0"/>
              <a:buChar char="−"/>
              <a:defRPr/>
            </a:pPr>
            <a:r>
              <a:rPr lang="zh-CN" altLang="en-US" sz="2400" b="1" kern="0" baseline="-25000" dirty="0">
                <a:solidFill>
                  <a:srgbClr val="C00000"/>
                </a:solidFill>
                <a:latin typeface="微软雅黑" panose="020B0503020204020204" pitchFamily="34" charset="-122"/>
                <a:ea typeface="微软雅黑" panose="020B0503020204020204" pitchFamily="34" charset="-122"/>
              </a:rPr>
              <a:t>零售</a:t>
            </a:r>
            <a:r>
              <a:rPr lang="zh-CN" altLang="en-US" sz="2400" b="1" kern="0" baseline="-25000" dirty="0">
                <a:solidFill>
                  <a:srgbClr val="000000"/>
                </a:solidFill>
                <a:latin typeface="微软雅黑" panose="020B0503020204020204" pitchFamily="34" charset="-122"/>
                <a:ea typeface="微软雅黑" panose="020B0503020204020204" pitchFamily="34" charset="-122"/>
              </a:rPr>
              <a:t>：</a:t>
            </a:r>
            <a:r>
              <a:rPr lang="zh-CN" altLang="en-US" sz="2400" kern="0" baseline="-25000" dirty="0">
                <a:solidFill>
                  <a:srgbClr val="000000"/>
                </a:solidFill>
                <a:latin typeface="微软雅黑" panose="020B0503020204020204" pitchFamily="34" charset="-122"/>
                <a:ea typeface="微软雅黑" panose="020B0503020204020204" pitchFamily="34" charset="-122"/>
              </a:rPr>
              <a:t>销售额提升</a:t>
            </a:r>
            <a:r>
              <a:rPr lang="en-US" altLang="zh-CN" sz="2400" kern="0" baseline="-25000" dirty="0">
                <a:solidFill>
                  <a:srgbClr val="000000"/>
                </a:solidFill>
                <a:latin typeface="微软雅黑" panose="020B0503020204020204" pitchFamily="34" charset="-122"/>
                <a:ea typeface="微软雅黑" panose="020B0503020204020204" pitchFamily="34" charset="-122"/>
              </a:rPr>
              <a:t>10%</a:t>
            </a:r>
            <a:endParaRPr lang="zh-CN" altLang="en-US" sz="2400" kern="0" baseline="-25000" dirty="0">
              <a:solidFill>
                <a:srgbClr val="000000"/>
              </a:solidFill>
              <a:latin typeface="微软雅黑" panose="020B0503020204020204" pitchFamily="34" charset="-122"/>
              <a:ea typeface="微软雅黑" panose="020B0503020204020204" pitchFamily="34" charset="-122"/>
            </a:endParaRPr>
          </a:p>
        </p:txBody>
      </p:sp>
      <p:grpSp>
        <p:nvGrpSpPr>
          <p:cNvPr id="6" name="组合 124">
            <a:extLst>
              <a:ext uri="{FF2B5EF4-FFF2-40B4-BE49-F238E27FC236}">
                <a16:creationId xmlns:a16="http://schemas.microsoft.com/office/drawing/2014/main" xmlns="" id="{48FE7262-7857-4D8F-AF04-92916CE2DD48}"/>
              </a:ext>
            </a:extLst>
          </p:cNvPr>
          <p:cNvGrpSpPr>
            <a:grpSpLocks/>
          </p:cNvGrpSpPr>
          <p:nvPr/>
        </p:nvGrpSpPr>
        <p:grpSpPr bwMode="auto">
          <a:xfrm>
            <a:off x="1547664" y="3068960"/>
            <a:ext cx="1462619" cy="3213213"/>
            <a:chOff x="255588" y="4227272"/>
            <a:chExt cx="2514600" cy="1995943"/>
          </a:xfrm>
        </p:grpSpPr>
        <p:pic>
          <p:nvPicPr>
            <p:cNvPr id="7" name="Picture 2">
              <a:extLst>
                <a:ext uri="{FF2B5EF4-FFF2-40B4-BE49-F238E27FC236}">
                  <a16:creationId xmlns:a16="http://schemas.microsoft.com/office/drawing/2014/main" xmlns="" id="{E56B9700-48E7-4B07-9618-6683843A1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1153"/>
            <a:stretch>
              <a:fillRect/>
            </a:stretch>
          </p:blipFill>
          <p:spPr bwMode="auto">
            <a:xfrm>
              <a:off x="255588" y="5612027"/>
              <a:ext cx="25146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xmlns="" id="{26646184-E4D0-4F96-9074-9FE90CF4A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667" r="10001" b="31308"/>
            <a:stretch>
              <a:fillRect/>
            </a:stretch>
          </p:blipFill>
          <p:spPr bwMode="auto">
            <a:xfrm>
              <a:off x="293688" y="4922597"/>
              <a:ext cx="2438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xmlns="" id="{4E63CF61-10A3-4E69-AEEB-85C5837CD6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65" t="16179" r="3047" b="27454"/>
            <a:stretch>
              <a:fillRect/>
            </a:stretch>
          </p:blipFill>
          <p:spPr bwMode="auto">
            <a:xfrm>
              <a:off x="284957" y="4227272"/>
              <a:ext cx="24558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4660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B2BD21-00DF-43C9-B6D1-413BCB1030C3}"/>
              </a:ext>
            </a:extLst>
          </p:cNvPr>
          <p:cNvSpPr>
            <a:spLocks noGrp="1"/>
          </p:cNvSpPr>
          <p:nvPr>
            <p:ph type="title"/>
          </p:nvPr>
        </p:nvSpPr>
        <p:spPr/>
        <p:txBody>
          <a:bodyPr/>
          <a:lstStyle/>
          <a:p>
            <a:r>
              <a:rPr lang="zh-CN" altLang="en-US" dirty="0"/>
              <a:t>物联网关键技术</a:t>
            </a:r>
          </a:p>
        </p:txBody>
      </p:sp>
      <p:sp>
        <p:nvSpPr>
          <p:cNvPr id="3" name="内容占位符 2">
            <a:extLst>
              <a:ext uri="{FF2B5EF4-FFF2-40B4-BE49-F238E27FC236}">
                <a16:creationId xmlns:a16="http://schemas.microsoft.com/office/drawing/2014/main" xmlns="" id="{4BCC765C-D6DF-46FE-8851-CC8BBA76C960}"/>
              </a:ext>
            </a:extLst>
          </p:cNvPr>
          <p:cNvSpPr>
            <a:spLocks noGrp="1"/>
          </p:cNvSpPr>
          <p:nvPr>
            <p:ph idx="1"/>
          </p:nvPr>
        </p:nvSpPr>
        <p:spPr/>
        <p:txBody>
          <a:bodyPr/>
          <a:lstStyle/>
          <a:p>
            <a:r>
              <a:rPr lang="en-US" altLang="zh-CN" dirty="0"/>
              <a:t>RFID</a:t>
            </a:r>
            <a:r>
              <a:rPr lang="zh-CN" altLang="en-US" dirty="0"/>
              <a:t>是射频识别（</a:t>
            </a:r>
            <a:r>
              <a:rPr lang="en-US" altLang="zh-CN" dirty="0"/>
              <a:t>Radio Frequency Identification</a:t>
            </a:r>
            <a:r>
              <a:rPr lang="zh-CN" altLang="en-US" dirty="0"/>
              <a:t>）的英文缩写，是</a:t>
            </a:r>
            <a:r>
              <a:rPr lang="en-US" altLang="zh-CN" dirty="0"/>
              <a:t>20</a:t>
            </a:r>
            <a:r>
              <a:rPr lang="zh-CN" altLang="en-US" dirty="0"/>
              <a:t>世纪</a:t>
            </a:r>
            <a:r>
              <a:rPr lang="en-US" altLang="zh-CN" dirty="0"/>
              <a:t>90</a:t>
            </a:r>
            <a:r>
              <a:rPr lang="zh-CN" altLang="en-US" dirty="0"/>
              <a:t>年代开始兴起的一种自动识别技术，它利用射频信号通过空间电磁耦合实现无接触信息传递并通过所传递的信息实现物体识别。</a:t>
            </a:r>
            <a:endParaRPr lang="en-US" altLang="zh-CN" dirty="0"/>
          </a:p>
          <a:p>
            <a:r>
              <a:rPr lang="en-US" altLang="zh-CN" dirty="0"/>
              <a:t>RFID</a:t>
            </a:r>
            <a:r>
              <a:rPr lang="zh-CN" altLang="en-US" dirty="0"/>
              <a:t>系统可分为硬件和应用系统软件两大部分，其中，硬件组件包括电子标签、读取器、以及两者所附带的天线。</a:t>
            </a:r>
          </a:p>
          <a:p>
            <a:endParaRPr lang="zh-CN" altLang="en-US" dirty="0"/>
          </a:p>
        </p:txBody>
      </p:sp>
      <p:pic>
        <p:nvPicPr>
          <p:cNvPr id="4" name="图片 3">
            <a:extLst>
              <a:ext uri="{FF2B5EF4-FFF2-40B4-BE49-F238E27FC236}">
                <a16:creationId xmlns:a16="http://schemas.microsoft.com/office/drawing/2014/main" xmlns="" id="{AFC76C32-DACE-4223-A1E5-2A698D6A8FA9}"/>
              </a:ext>
            </a:extLst>
          </p:cNvPr>
          <p:cNvPicPr>
            <a:picLocks noChangeAspect="1"/>
          </p:cNvPicPr>
          <p:nvPr/>
        </p:nvPicPr>
        <p:blipFill>
          <a:blip r:embed="rId2"/>
          <a:stretch>
            <a:fillRect/>
          </a:stretch>
        </p:blipFill>
        <p:spPr>
          <a:xfrm>
            <a:off x="2339752" y="4581128"/>
            <a:ext cx="3917193" cy="1835920"/>
          </a:xfrm>
          <a:prstGeom prst="rect">
            <a:avLst/>
          </a:prstGeom>
        </p:spPr>
      </p:pic>
    </p:spTree>
    <p:extLst>
      <p:ext uri="{BB962C8B-B14F-4D97-AF65-F5344CB8AC3E}">
        <p14:creationId xmlns:p14="http://schemas.microsoft.com/office/powerpoint/2010/main" val="2564397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6388E6B-FA4C-4006-BEF7-32CBD56C3908}"/>
              </a:ext>
            </a:extLst>
          </p:cNvPr>
          <p:cNvSpPr>
            <a:spLocks noGrp="1"/>
          </p:cNvSpPr>
          <p:nvPr>
            <p:ph type="title"/>
          </p:nvPr>
        </p:nvSpPr>
        <p:spPr/>
        <p:txBody>
          <a:bodyPr/>
          <a:lstStyle/>
          <a:p>
            <a:r>
              <a:rPr lang="zh-CN" altLang="en-US" dirty="0"/>
              <a:t>物联网关键技术</a:t>
            </a:r>
          </a:p>
        </p:txBody>
      </p:sp>
      <p:sp>
        <p:nvSpPr>
          <p:cNvPr id="3" name="内容占位符 2">
            <a:extLst>
              <a:ext uri="{FF2B5EF4-FFF2-40B4-BE49-F238E27FC236}">
                <a16:creationId xmlns:a16="http://schemas.microsoft.com/office/drawing/2014/main" xmlns="" id="{3A4113F2-BCDA-4A43-8428-FDECE694DA07}"/>
              </a:ext>
            </a:extLst>
          </p:cNvPr>
          <p:cNvSpPr>
            <a:spLocks noGrp="1"/>
          </p:cNvSpPr>
          <p:nvPr>
            <p:ph idx="1"/>
          </p:nvPr>
        </p:nvSpPr>
        <p:spPr/>
        <p:txBody>
          <a:bodyPr/>
          <a:lstStyle/>
          <a:p>
            <a:r>
              <a:rPr lang="zh-CN" altLang="en-US" dirty="0"/>
              <a:t>电子标签</a:t>
            </a:r>
            <a:r>
              <a:rPr lang="en-US" altLang="zh-CN" dirty="0"/>
              <a:t>(RFID Tag)</a:t>
            </a:r>
            <a:r>
              <a:rPr lang="zh-CN" altLang="en-US" dirty="0"/>
              <a:t>由标签天线</a:t>
            </a:r>
            <a:r>
              <a:rPr lang="en-US" altLang="zh-CN" dirty="0"/>
              <a:t>(antenna)</a:t>
            </a:r>
            <a:r>
              <a:rPr lang="zh-CN" altLang="en-US" dirty="0"/>
              <a:t>和标签专用芯片</a:t>
            </a:r>
            <a:r>
              <a:rPr lang="en-US" altLang="zh-CN" dirty="0"/>
              <a:t>(RFID  chip)</a:t>
            </a:r>
            <a:r>
              <a:rPr lang="zh-CN" altLang="en-US" dirty="0"/>
              <a:t>、电容器（</a:t>
            </a:r>
            <a:r>
              <a:rPr lang="en-US" altLang="zh-CN" dirty="0"/>
              <a:t>Capacitor)</a:t>
            </a:r>
            <a:r>
              <a:rPr lang="zh-CN" altLang="en-US" dirty="0"/>
              <a:t>组成，每个标签具有唯一的电子编码，附着在物体上标识目标对象。</a:t>
            </a:r>
          </a:p>
        </p:txBody>
      </p:sp>
      <p:pic>
        <p:nvPicPr>
          <p:cNvPr id="4" name="图片 3">
            <a:extLst>
              <a:ext uri="{FF2B5EF4-FFF2-40B4-BE49-F238E27FC236}">
                <a16:creationId xmlns:a16="http://schemas.microsoft.com/office/drawing/2014/main" xmlns="" id="{B958919D-3B51-49BC-9B8F-A9E49ED0062A}"/>
              </a:ext>
            </a:extLst>
          </p:cNvPr>
          <p:cNvPicPr>
            <a:picLocks noChangeAspect="1"/>
          </p:cNvPicPr>
          <p:nvPr/>
        </p:nvPicPr>
        <p:blipFill>
          <a:blip r:embed="rId2"/>
          <a:stretch>
            <a:fillRect/>
          </a:stretch>
        </p:blipFill>
        <p:spPr>
          <a:xfrm>
            <a:off x="2051720" y="3212976"/>
            <a:ext cx="4755292" cy="2840982"/>
          </a:xfrm>
          <a:prstGeom prst="rect">
            <a:avLst/>
          </a:prstGeom>
        </p:spPr>
      </p:pic>
    </p:spTree>
    <p:extLst>
      <p:ext uri="{BB962C8B-B14F-4D97-AF65-F5344CB8AC3E}">
        <p14:creationId xmlns:p14="http://schemas.microsoft.com/office/powerpoint/2010/main" val="360773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81F71D2-9892-4381-8082-3E8AB1FF71B3}"/>
              </a:ext>
            </a:extLst>
          </p:cNvPr>
          <p:cNvSpPr>
            <a:spLocks noGrp="1"/>
          </p:cNvSpPr>
          <p:nvPr>
            <p:ph type="title"/>
          </p:nvPr>
        </p:nvSpPr>
        <p:spPr/>
        <p:txBody>
          <a:bodyPr/>
          <a:lstStyle/>
          <a:p>
            <a:r>
              <a:rPr lang="zh-CN" altLang="en-US" dirty="0"/>
              <a:t>物联网关键技术</a:t>
            </a:r>
          </a:p>
        </p:txBody>
      </p:sp>
      <p:pic>
        <p:nvPicPr>
          <p:cNvPr id="4" name="内容占位符 3">
            <a:extLst>
              <a:ext uri="{FF2B5EF4-FFF2-40B4-BE49-F238E27FC236}">
                <a16:creationId xmlns:a16="http://schemas.microsoft.com/office/drawing/2014/main" xmlns="" id="{0F114EE7-426B-4671-86F4-53A399997F15}"/>
              </a:ext>
            </a:extLst>
          </p:cNvPr>
          <p:cNvPicPr>
            <a:picLocks noGrp="1" noChangeAspect="1"/>
          </p:cNvPicPr>
          <p:nvPr>
            <p:ph idx="1"/>
          </p:nvPr>
        </p:nvPicPr>
        <p:blipFill>
          <a:blip r:embed="rId2"/>
          <a:stretch>
            <a:fillRect/>
          </a:stretch>
        </p:blipFill>
        <p:spPr>
          <a:xfrm>
            <a:off x="5096175" y="2420888"/>
            <a:ext cx="2729616" cy="3096344"/>
          </a:xfrm>
          <a:prstGeom prst="rect">
            <a:avLst/>
          </a:prstGeom>
        </p:spPr>
      </p:pic>
      <p:pic>
        <p:nvPicPr>
          <p:cNvPr id="5" name="图片 4">
            <a:extLst>
              <a:ext uri="{FF2B5EF4-FFF2-40B4-BE49-F238E27FC236}">
                <a16:creationId xmlns:a16="http://schemas.microsoft.com/office/drawing/2014/main" xmlns="" id="{30EFCA5C-2F9B-4B29-A3AF-E8A414CB764D}"/>
              </a:ext>
            </a:extLst>
          </p:cNvPr>
          <p:cNvPicPr>
            <a:picLocks noChangeAspect="1"/>
          </p:cNvPicPr>
          <p:nvPr/>
        </p:nvPicPr>
        <p:blipFill>
          <a:blip r:embed="rId3"/>
          <a:stretch>
            <a:fillRect/>
          </a:stretch>
        </p:blipFill>
        <p:spPr>
          <a:xfrm>
            <a:off x="1835696" y="1705797"/>
            <a:ext cx="2889559" cy="4027586"/>
          </a:xfrm>
          <a:prstGeom prst="rect">
            <a:avLst/>
          </a:prstGeom>
        </p:spPr>
      </p:pic>
      <p:sp>
        <p:nvSpPr>
          <p:cNvPr id="7" name="文本框 6">
            <a:extLst>
              <a:ext uri="{FF2B5EF4-FFF2-40B4-BE49-F238E27FC236}">
                <a16:creationId xmlns:a16="http://schemas.microsoft.com/office/drawing/2014/main" xmlns="" id="{513B26B5-8C6C-4E29-97FC-A2056C78B542}"/>
              </a:ext>
            </a:extLst>
          </p:cNvPr>
          <p:cNvSpPr txBox="1"/>
          <p:nvPr/>
        </p:nvSpPr>
        <p:spPr>
          <a:xfrm>
            <a:off x="3644912" y="5877272"/>
            <a:ext cx="2160685" cy="369332"/>
          </a:xfrm>
          <a:prstGeom prst="rect">
            <a:avLst/>
          </a:prstGeom>
          <a:noFill/>
        </p:spPr>
        <p:txBody>
          <a:bodyPr wrap="square">
            <a:spAutoFit/>
          </a:bodyPr>
          <a:lstStyle/>
          <a:p>
            <a:r>
              <a:rPr lang="en-US" altLang="zh-CN" dirty="0"/>
              <a:t>RFID</a:t>
            </a:r>
            <a:r>
              <a:rPr lang="zh-CN" altLang="en-US" dirty="0"/>
              <a:t>系统工作原理</a:t>
            </a:r>
          </a:p>
        </p:txBody>
      </p:sp>
    </p:spTree>
    <p:extLst>
      <p:ext uri="{BB962C8B-B14F-4D97-AF65-F5344CB8AC3E}">
        <p14:creationId xmlns:p14="http://schemas.microsoft.com/office/powerpoint/2010/main" val="263691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1F752F1-98AD-4628-96A4-061ABCE7CFE4}"/>
              </a:ext>
            </a:extLst>
          </p:cNvPr>
          <p:cNvSpPr>
            <a:spLocks noGrp="1"/>
          </p:cNvSpPr>
          <p:nvPr>
            <p:ph type="title"/>
          </p:nvPr>
        </p:nvSpPr>
        <p:spPr/>
        <p:txBody>
          <a:bodyPr/>
          <a:lstStyle/>
          <a:p>
            <a:r>
              <a:rPr lang="zh-CN" altLang="en-US" dirty="0"/>
              <a:t>物联网关键技术</a:t>
            </a:r>
          </a:p>
        </p:txBody>
      </p:sp>
      <p:sp>
        <p:nvSpPr>
          <p:cNvPr id="4" name="任意多边形: 形状 3">
            <a:extLst>
              <a:ext uri="{FF2B5EF4-FFF2-40B4-BE49-F238E27FC236}">
                <a16:creationId xmlns:a16="http://schemas.microsoft.com/office/drawing/2014/main" xmlns="" id="{87F207CC-AFDD-4116-8B4D-911E087734B4}"/>
              </a:ext>
            </a:extLst>
          </p:cNvPr>
          <p:cNvSpPr/>
          <p:nvPr/>
        </p:nvSpPr>
        <p:spPr>
          <a:xfrm>
            <a:off x="1200150" y="1844675"/>
            <a:ext cx="7188274" cy="4248622"/>
          </a:xfrm>
          <a:custGeom>
            <a:avLst/>
            <a:gdLst>
              <a:gd name="connsiteX0" fmla="*/ 0 w 8229600"/>
              <a:gd name="connsiteY0" fmla="*/ 0 h 2390849"/>
              <a:gd name="connsiteX1" fmla="*/ 8229600 w 8229600"/>
              <a:gd name="connsiteY1" fmla="*/ 0 h 2390849"/>
              <a:gd name="connsiteX2" fmla="*/ 8229600 w 8229600"/>
              <a:gd name="connsiteY2" fmla="*/ 2390849 h 2390849"/>
              <a:gd name="connsiteX3" fmla="*/ 0 w 8229600"/>
              <a:gd name="connsiteY3" fmla="*/ 2390849 h 2390849"/>
              <a:gd name="connsiteX4" fmla="*/ 0 w 8229600"/>
              <a:gd name="connsiteY4" fmla="*/ 0 h 2390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0" h="2390849">
                <a:moveTo>
                  <a:pt x="0" y="0"/>
                </a:moveTo>
                <a:lnTo>
                  <a:pt x="8229600" y="0"/>
                </a:lnTo>
                <a:lnTo>
                  <a:pt x="8229600" y="2390849"/>
                </a:lnTo>
                <a:lnTo>
                  <a:pt x="0" y="239084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38708" tIns="479044" rIns="638708" bIns="163576" spcCol="1270"/>
          <a:lstStyle/>
          <a:p>
            <a:pPr marL="228600" lvl="1" indent="-228600" defTabSz="1022350">
              <a:lnSpc>
                <a:spcPct val="150000"/>
              </a:lnSpc>
              <a:spcAft>
                <a:spcPct val="15000"/>
              </a:spcAft>
              <a:buFontTx/>
              <a:buChar char="•"/>
              <a:defRPr/>
            </a:pPr>
            <a:r>
              <a:rPr lang="en-US" sz="2300" b="1" dirty="0">
                <a:solidFill>
                  <a:srgbClr val="FF0000"/>
                </a:solidFill>
                <a:latin typeface="微软雅黑" panose="020B0503020204020204" pitchFamily="34" charset="-122"/>
                <a:ea typeface="微软雅黑" panose="020B0503020204020204" pitchFamily="34" charset="-122"/>
              </a:rPr>
              <a:t>WSN</a:t>
            </a:r>
            <a:r>
              <a:rPr lang="zh-CN" altLang="en-US"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wireless sensor network</a:t>
            </a:r>
            <a:r>
              <a:rPr lang="zh-CN" altLang="en-US" sz="2400" dirty="0">
                <a:latin typeface="微软雅黑" panose="020B0503020204020204" pitchFamily="34" charset="-122"/>
                <a:ea typeface="微软雅黑" panose="020B0503020204020204" pitchFamily="34" charset="-122"/>
              </a:rPr>
              <a:t>的简称，即无线传感器网络，</a:t>
            </a:r>
            <a:endParaRPr lang="en-US" altLang="zh-CN" sz="2400" dirty="0">
              <a:latin typeface="微软雅黑" panose="020B0503020204020204" pitchFamily="34" charset="-122"/>
              <a:ea typeface="微软雅黑" panose="020B0503020204020204" pitchFamily="34" charset="-122"/>
            </a:endParaRPr>
          </a:p>
          <a:p>
            <a:pPr marL="228600" lvl="1" indent="-228600" defTabSz="1022350">
              <a:lnSpc>
                <a:spcPct val="150000"/>
              </a:lnSpc>
              <a:spcAft>
                <a:spcPct val="15000"/>
              </a:spcAft>
              <a:buFontTx/>
              <a:buChar char="•"/>
              <a:defRPr/>
            </a:pPr>
            <a:r>
              <a:rPr lang="zh-CN" altLang="en-US" sz="2400" dirty="0">
                <a:latin typeface="微软雅黑" panose="020B0503020204020204" pitchFamily="34" charset="-122"/>
                <a:ea typeface="微软雅黑" panose="020B0503020204020204" pitchFamily="34" charset="-122"/>
              </a:rPr>
              <a:t>无线传感器网络</a:t>
            </a:r>
            <a:r>
              <a:rPr lang="zh-CN" sz="2300" dirty="0">
                <a:latin typeface="微软雅黑" panose="020B0503020204020204" pitchFamily="34" charset="-122"/>
                <a:ea typeface="微软雅黑" panose="020B0503020204020204" pitchFamily="34" charset="-122"/>
              </a:rPr>
              <a:t>是由</a:t>
            </a:r>
            <a:r>
              <a:rPr lang="zh-CN" altLang="en-US" sz="2400" dirty="0">
                <a:latin typeface="微软雅黑" panose="020B0503020204020204" pitchFamily="34" charset="-122"/>
                <a:ea typeface="微软雅黑" panose="020B0503020204020204" pitchFamily="34" charset="-122"/>
              </a:rPr>
              <a:t>部署在监测区域内大量的廉价微型传感器节点组成，</a:t>
            </a:r>
            <a:r>
              <a:rPr lang="zh-CN" sz="2300" dirty="0">
                <a:latin typeface="微软雅黑" panose="020B0503020204020204" pitchFamily="34" charset="-122"/>
                <a:ea typeface="微软雅黑" panose="020B0503020204020204" pitchFamily="34" charset="-122"/>
              </a:rPr>
              <a:t>通过无线通信方式形成的一个多跳的</a:t>
            </a:r>
            <a:r>
              <a:rPr lang="zh-CN" sz="2300" b="1" dirty="0">
                <a:solidFill>
                  <a:srgbClr val="FF0000"/>
                </a:solidFill>
                <a:latin typeface="微软雅黑" panose="020B0503020204020204" pitchFamily="34" charset="-122"/>
                <a:ea typeface="微软雅黑" panose="020B0503020204020204" pitchFamily="34" charset="-122"/>
              </a:rPr>
              <a:t>自组织网络系统</a:t>
            </a:r>
            <a:r>
              <a:rPr lang="zh-CN" sz="2300" dirty="0">
                <a:latin typeface="微软雅黑" panose="020B0503020204020204" pitchFamily="34" charset="-122"/>
                <a:ea typeface="微软雅黑" panose="020B0503020204020204" pitchFamily="34" charset="-122"/>
              </a:rPr>
              <a:t>，</a:t>
            </a:r>
            <a:r>
              <a:rPr lang="zh-CN" altLang="en-US" sz="2300" dirty="0">
                <a:latin typeface="微软雅黑" panose="020B0503020204020204" pitchFamily="34" charset="-122"/>
                <a:ea typeface="微软雅黑" panose="020B0503020204020204" pitchFamily="34" charset="-122"/>
              </a:rPr>
              <a:t>其目的是协作地</a:t>
            </a:r>
            <a:r>
              <a:rPr lang="zh-CN" altLang="en-US" sz="2300" b="1" dirty="0">
                <a:solidFill>
                  <a:srgbClr val="FF0000"/>
                </a:solidFill>
                <a:latin typeface="微软雅黑" panose="020B0503020204020204" pitchFamily="34" charset="-122"/>
                <a:ea typeface="微软雅黑" panose="020B0503020204020204" pitchFamily="34" charset="-122"/>
              </a:rPr>
              <a:t>感知、采集和处理</a:t>
            </a:r>
            <a:r>
              <a:rPr lang="zh-CN" altLang="en-US" sz="2300" dirty="0">
                <a:latin typeface="微软雅黑" panose="020B0503020204020204" pitchFamily="34" charset="-122"/>
                <a:ea typeface="微软雅黑" panose="020B0503020204020204" pitchFamily="34" charset="-122"/>
              </a:rPr>
              <a:t>网络覆盖区域中感知对象的</a:t>
            </a:r>
            <a:r>
              <a:rPr lang="zh-CN" altLang="en-US" sz="2300" b="1" dirty="0">
                <a:solidFill>
                  <a:srgbClr val="FF0000"/>
                </a:solidFill>
                <a:latin typeface="微软雅黑" panose="020B0503020204020204" pitchFamily="34" charset="-122"/>
                <a:ea typeface="微软雅黑" panose="020B0503020204020204" pitchFamily="34" charset="-122"/>
              </a:rPr>
              <a:t>信息</a:t>
            </a:r>
            <a:r>
              <a:rPr lang="zh-CN" altLang="en-US" sz="2300" dirty="0">
                <a:latin typeface="微软雅黑" panose="020B0503020204020204" pitchFamily="34" charset="-122"/>
                <a:ea typeface="微软雅黑" panose="020B0503020204020204" pitchFamily="34" charset="-122"/>
              </a:rPr>
              <a:t>，并发送给观察者。</a:t>
            </a:r>
            <a:endParaRPr lang="en-US" altLang="zh-CN" sz="2300" dirty="0">
              <a:latin typeface="微软雅黑" panose="020B0503020204020204" pitchFamily="34" charset="-122"/>
              <a:ea typeface="微软雅黑" panose="020B0503020204020204" pitchFamily="34" charset="-122"/>
            </a:endParaRPr>
          </a:p>
        </p:txBody>
      </p:sp>
      <p:sp>
        <p:nvSpPr>
          <p:cNvPr id="5" name="任意多边形: 形状 4">
            <a:extLst>
              <a:ext uri="{FF2B5EF4-FFF2-40B4-BE49-F238E27FC236}">
                <a16:creationId xmlns:a16="http://schemas.microsoft.com/office/drawing/2014/main" xmlns="" id="{F24C210E-27B3-4C90-BF5C-DF80B4D6D71F}"/>
              </a:ext>
            </a:extLst>
          </p:cNvPr>
          <p:cNvSpPr/>
          <p:nvPr/>
        </p:nvSpPr>
        <p:spPr>
          <a:xfrm>
            <a:off x="1492251" y="1504949"/>
            <a:ext cx="4663926" cy="627907"/>
          </a:xfrm>
          <a:custGeom>
            <a:avLst/>
            <a:gdLst>
              <a:gd name="connsiteX0" fmla="*/ 0 w 5760720"/>
              <a:gd name="connsiteY0" fmla="*/ 113162 h 678960"/>
              <a:gd name="connsiteX1" fmla="*/ 113162 w 5760720"/>
              <a:gd name="connsiteY1" fmla="*/ 0 h 678960"/>
              <a:gd name="connsiteX2" fmla="*/ 5647558 w 5760720"/>
              <a:gd name="connsiteY2" fmla="*/ 0 h 678960"/>
              <a:gd name="connsiteX3" fmla="*/ 5760720 w 5760720"/>
              <a:gd name="connsiteY3" fmla="*/ 113162 h 678960"/>
              <a:gd name="connsiteX4" fmla="*/ 5760720 w 5760720"/>
              <a:gd name="connsiteY4" fmla="*/ 565798 h 678960"/>
              <a:gd name="connsiteX5" fmla="*/ 5647558 w 5760720"/>
              <a:gd name="connsiteY5" fmla="*/ 678960 h 678960"/>
              <a:gd name="connsiteX6" fmla="*/ 113162 w 5760720"/>
              <a:gd name="connsiteY6" fmla="*/ 678960 h 678960"/>
              <a:gd name="connsiteX7" fmla="*/ 0 w 5760720"/>
              <a:gd name="connsiteY7" fmla="*/ 565798 h 678960"/>
              <a:gd name="connsiteX8" fmla="*/ 0 w 5760720"/>
              <a:gd name="connsiteY8" fmla="*/ 113162 h 67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720" h="678960">
                <a:moveTo>
                  <a:pt x="0" y="113162"/>
                </a:moveTo>
                <a:cubicBezTo>
                  <a:pt x="0" y="50664"/>
                  <a:pt x="50664" y="0"/>
                  <a:pt x="113162" y="0"/>
                </a:cubicBezTo>
                <a:lnTo>
                  <a:pt x="5647558" y="0"/>
                </a:lnTo>
                <a:cubicBezTo>
                  <a:pt x="5710056" y="0"/>
                  <a:pt x="5760720" y="50664"/>
                  <a:pt x="5760720" y="113162"/>
                </a:cubicBezTo>
                <a:lnTo>
                  <a:pt x="5760720" y="565798"/>
                </a:lnTo>
                <a:cubicBezTo>
                  <a:pt x="5760720" y="628296"/>
                  <a:pt x="5710056" y="678960"/>
                  <a:pt x="5647558" y="678960"/>
                </a:cubicBezTo>
                <a:lnTo>
                  <a:pt x="113162" y="678960"/>
                </a:lnTo>
                <a:cubicBezTo>
                  <a:pt x="50664" y="678960"/>
                  <a:pt x="0" y="628296"/>
                  <a:pt x="0" y="565798"/>
                </a:cubicBezTo>
                <a:lnTo>
                  <a:pt x="0" y="1131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50886" tIns="33144" rIns="250886" bIns="33144" spcCol="1270" anchor="ctr"/>
          <a:lstStyle/>
          <a:p>
            <a:pPr defTabSz="1022350">
              <a:lnSpc>
                <a:spcPct val="90000"/>
              </a:lnSpc>
              <a:spcAft>
                <a:spcPct val="35000"/>
              </a:spcAft>
              <a:defRPr/>
            </a:pPr>
            <a:r>
              <a:rPr lang="zh-CN" sz="2300" dirty="0"/>
              <a:t>无线传感器网络（</a:t>
            </a:r>
            <a:r>
              <a:rPr lang="en-US" sz="2300" dirty="0"/>
              <a:t>WSN</a:t>
            </a:r>
            <a:r>
              <a:rPr lang="zh-CN" sz="2300" dirty="0"/>
              <a:t>）</a:t>
            </a:r>
            <a:endParaRPr lang="en-US" sz="2300" dirty="0"/>
          </a:p>
        </p:txBody>
      </p:sp>
    </p:spTree>
    <p:extLst>
      <p:ext uri="{BB962C8B-B14F-4D97-AF65-F5344CB8AC3E}">
        <p14:creationId xmlns:p14="http://schemas.microsoft.com/office/powerpoint/2010/main" val="492785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36912"/>
            <a:ext cx="8229600" cy="1143000"/>
          </a:xfrm>
        </p:spPr>
        <p:txBody>
          <a:bodyPr/>
          <a:lstStyle/>
          <a:p>
            <a:r>
              <a:rPr lang="en-US" altLang="zh-CN" dirty="0"/>
              <a:t>7.1 </a:t>
            </a:r>
            <a:r>
              <a:rPr lang="zh-CN" altLang="en-US" dirty="0"/>
              <a:t>物联网技术</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234019-9A3A-42EA-83DD-C7B6530581EE}"/>
              </a:ext>
            </a:extLst>
          </p:cNvPr>
          <p:cNvSpPr>
            <a:spLocks noGrp="1"/>
          </p:cNvSpPr>
          <p:nvPr>
            <p:ph type="title"/>
          </p:nvPr>
        </p:nvSpPr>
        <p:spPr/>
        <p:txBody>
          <a:bodyPr/>
          <a:lstStyle/>
          <a:p>
            <a:r>
              <a:rPr lang="zh-CN" altLang="en-US" dirty="0"/>
              <a:t>物联网关键技术</a:t>
            </a:r>
          </a:p>
        </p:txBody>
      </p:sp>
      <p:pic>
        <p:nvPicPr>
          <p:cNvPr id="4" name="图片 1">
            <a:extLst>
              <a:ext uri="{FF2B5EF4-FFF2-40B4-BE49-F238E27FC236}">
                <a16:creationId xmlns:a16="http://schemas.microsoft.com/office/drawing/2014/main" xmlns="" id="{CF0CD327-E69D-44DE-8379-A2E720E41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088809"/>
            <a:ext cx="6049963"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9">
            <a:extLst>
              <a:ext uri="{FF2B5EF4-FFF2-40B4-BE49-F238E27FC236}">
                <a16:creationId xmlns:a16="http://schemas.microsoft.com/office/drawing/2014/main" xmlns="" id="{69EB56A5-3283-4FC3-AF21-7A9D427469E9}"/>
              </a:ext>
            </a:extLst>
          </p:cNvPr>
          <p:cNvSpPr txBox="1">
            <a:spLocks/>
          </p:cNvSpPr>
          <p:nvPr/>
        </p:nvSpPr>
        <p:spPr bwMode="auto">
          <a:xfrm>
            <a:off x="1836143" y="5813148"/>
            <a:ext cx="59055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WSN</a:t>
            </a:r>
            <a:r>
              <a:rPr kumimoji="0" lang="zh-CN" altLang="en-US" sz="16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系统包括</a:t>
            </a:r>
            <a:r>
              <a:rPr kumimoji="0" lang="zh-CN" altLang="en-US" sz="16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传感器节点</a:t>
            </a:r>
            <a:r>
              <a:rPr kumimoji="0" lang="zh-CN" altLang="en-US" sz="16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t>
            </a:r>
            <a:r>
              <a:rPr kumimoji="0" lang="zh-CN" altLang="en-US" sz="16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汇聚节点</a:t>
            </a:r>
            <a:r>
              <a:rPr kumimoji="0" lang="zh-CN" altLang="en-US" sz="16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和</a:t>
            </a:r>
            <a:r>
              <a:rPr kumimoji="0" lang="zh-CN" altLang="en-US" sz="16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管理节点</a:t>
            </a:r>
            <a:r>
              <a:rPr kumimoji="0" lang="zh-CN" altLang="en-US" sz="16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t>
            </a:r>
          </a:p>
        </p:txBody>
      </p:sp>
      <p:sp>
        <p:nvSpPr>
          <p:cNvPr id="6" name="文本框 5">
            <a:extLst>
              <a:ext uri="{FF2B5EF4-FFF2-40B4-BE49-F238E27FC236}">
                <a16:creationId xmlns:a16="http://schemas.microsoft.com/office/drawing/2014/main" xmlns="" id="{B63B3A04-46A0-4A22-9A5F-656990835858}"/>
              </a:ext>
            </a:extLst>
          </p:cNvPr>
          <p:cNvSpPr txBox="1">
            <a:spLocks noChangeArrowheads="1"/>
          </p:cNvSpPr>
          <p:nvPr/>
        </p:nvSpPr>
        <p:spPr bwMode="auto">
          <a:xfrm>
            <a:off x="1402357" y="1772816"/>
            <a:ext cx="212248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WSN</a:t>
            </a:r>
            <a:r>
              <a:rPr kumimoji="0" lang="zh-CN" altLang="en-US" sz="28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的系统结构</a:t>
            </a:r>
          </a:p>
        </p:txBody>
      </p:sp>
    </p:spTree>
    <p:extLst>
      <p:ext uri="{BB962C8B-B14F-4D97-AF65-F5344CB8AC3E}">
        <p14:creationId xmlns:p14="http://schemas.microsoft.com/office/powerpoint/2010/main" val="301151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64904"/>
            <a:ext cx="8229600" cy="1143000"/>
          </a:xfrm>
        </p:spPr>
        <p:txBody>
          <a:bodyPr/>
          <a:lstStyle/>
          <a:p>
            <a:r>
              <a:rPr lang="en-US" altLang="zh-CN" dirty="0"/>
              <a:t>7.2 </a:t>
            </a:r>
            <a:r>
              <a:rPr lang="zh-CN" altLang="en-US" dirty="0"/>
              <a:t>大数据技术</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什么是大数据</a:t>
            </a:r>
          </a:p>
        </p:txBody>
      </p:sp>
      <p:sp>
        <p:nvSpPr>
          <p:cNvPr id="3" name="内容占位符 2"/>
          <p:cNvSpPr>
            <a:spLocks noGrp="1"/>
          </p:cNvSpPr>
          <p:nvPr>
            <p:ph idx="1"/>
          </p:nvPr>
        </p:nvSpPr>
        <p:spPr>
          <a:xfrm>
            <a:off x="683568" y="1916832"/>
            <a:ext cx="8229600" cy="4525963"/>
          </a:xfrm>
        </p:spPr>
        <p:txBody>
          <a:bodyPr>
            <a:normAutofit/>
          </a:bodyPr>
          <a:lstStyle/>
          <a:p>
            <a:r>
              <a:rPr lang="zh-CN" altLang="en-US" dirty="0"/>
              <a:t>海量数据或巨量数据，其规模巨大到无法通过目前主流的计算机系统在合理时间内获取、存储、管理、处理并提炼以帮助使用者决策。</a:t>
            </a:r>
          </a:p>
          <a:p>
            <a:endParaRPr lang="zh-CN" altLang="en-US" dirty="0"/>
          </a:p>
        </p:txBody>
      </p:sp>
      <p:sp>
        <p:nvSpPr>
          <p:cNvPr id="4" name="矩形 3">
            <a:extLst>
              <a:ext uri="{FF2B5EF4-FFF2-40B4-BE49-F238E27FC236}">
                <a16:creationId xmlns:a16="http://schemas.microsoft.com/office/drawing/2014/main" xmlns="" id="{0EF46C7C-E261-461D-A7B9-C3BD45EA639B}"/>
              </a:ext>
            </a:extLst>
          </p:cNvPr>
          <p:cNvSpPr>
            <a:spLocks noChangeArrowheads="1"/>
          </p:cNvSpPr>
          <p:nvPr/>
        </p:nvSpPr>
        <p:spPr bwMode="auto">
          <a:xfrm>
            <a:off x="1008063" y="3081213"/>
            <a:ext cx="4356026" cy="5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en-US" altLang="zh-CN" sz="2400" b="1" dirty="0">
                <a:solidFill>
                  <a:srgbClr val="FF3300"/>
                </a:solidFill>
              </a:rPr>
              <a:t>●</a:t>
            </a:r>
            <a:r>
              <a:rPr lang="zh-CN" altLang="en-US" sz="2400" b="1" dirty="0">
                <a:solidFill>
                  <a:srgbClr val="FF3300"/>
                </a:solidFill>
              </a:rPr>
              <a:t> 大数据的新摩尔定律</a:t>
            </a:r>
          </a:p>
        </p:txBody>
      </p:sp>
      <p:sp>
        <p:nvSpPr>
          <p:cNvPr id="5" name="内容占位符 4">
            <a:extLst>
              <a:ext uri="{FF2B5EF4-FFF2-40B4-BE49-F238E27FC236}">
                <a16:creationId xmlns:a16="http://schemas.microsoft.com/office/drawing/2014/main" xmlns="" id="{54770D59-B469-42E9-8E5D-9452F8497247}"/>
              </a:ext>
            </a:extLst>
          </p:cNvPr>
          <p:cNvSpPr txBox="1"/>
          <p:nvPr/>
        </p:nvSpPr>
        <p:spPr bwMode="auto">
          <a:xfrm>
            <a:off x="704692" y="3882657"/>
            <a:ext cx="6187568" cy="11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00000"/>
              </a:lnSpc>
              <a:spcBef>
                <a:spcPts val="2000"/>
              </a:spcBef>
              <a:spcAft>
                <a:spcPct val="0"/>
              </a:spcAft>
              <a:buClrTx/>
              <a:buSzTx/>
              <a:buFont typeface="Arial" panose="020B0604020202020204" pitchFamily="34" charset="0"/>
              <a:buChar char="•"/>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全球数据总量每</a:t>
            </a: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18</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个月翻番。</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2000"/>
              </a:spcBef>
              <a:spcAft>
                <a:spcPts val="0"/>
              </a:spcAft>
              <a:buClrTx/>
              <a:buSzTx/>
              <a:buFont typeface="Arial" panose="020B0604020202020204" pitchFamily="34" charset="0"/>
              <a:buChar char="•"/>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大数据已经成为一种自然资源。</a:t>
            </a:r>
            <a:endPar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大数据的特点</a:t>
            </a:r>
          </a:p>
        </p:txBody>
      </p:sp>
      <p:sp>
        <p:nvSpPr>
          <p:cNvPr id="8" name="任意多边形 49"/>
          <p:cNvSpPr/>
          <p:nvPr/>
        </p:nvSpPr>
        <p:spPr>
          <a:xfrm>
            <a:off x="5368952" y="3923590"/>
            <a:ext cx="333410" cy="73098"/>
          </a:xfrm>
          <a:custGeom>
            <a:avLst/>
            <a:gdLst>
              <a:gd name="connsiteX0" fmla="*/ 0 w 362857"/>
              <a:gd name="connsiteY0" fmla="*/ 79555 h 79555"/>
              <a:gd name="connsiteX1" fmla="*/ 217714 w 362857"/>
              <a:gd name="connsiteY1" fmla="*/ 6983 h 79555"/>
              <a:gd name="connsiteX2" fmla="*/ 362857 w 362857"/>
              <a:gd name="connsiteY2" fmla="*/ 6983 h 79555"/>
            </a:gdLst>
            <a:ahLst/>
            <a:cxnLst>
              <a:cxn ang="0">
                <a:pos x="connsiteX0" y="connsiteY0"/>
              </a:cxn>
              <a:cxn ang="0">
                <a:pos x="connsiteX1" y="connsiteY1"/>
              </a:cxn>
              <a:cxn ang="0">
                <a:pos x="connsiteX2" y="connsiteY2"/>
              </a:cxn>
            </a:cxnLst>
            <a:rect l="l" t="t" r="r" b="b"/>
            <a:pathLst>
              <a:path w="362857" h="79555">
                <a:moveTo>
                  <a:pt x="0" y="79555"/>
                </a:moveTo>
                <a:cubicBezTo>
                  <a:pt x="78619" y="49316"/>
                  <a:pt x="157238" y="19078"/>
                  <a:pt x="217714" y="6983"/>
                </a:cubicBezTo>
                <a:cubicBezTo>
                  <a:pt x="278190" y="-5112"/>
                  <a:pt x="320523" y="935"/>
                  <a:pt x="362857" y="6983"/>
                </a:cubicBezTo>
              </a:path>
            </a:pathLst>
          </a:custGeom>
          <a:noFill/>
          <a:ln w="9525"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3835458" y="2966213"/>
            <a:ext cx="1600203" cy="1600203"/>
          </a:xfrm>
          <a:prstGeom prst="ellipse">
            <a:avLst/>
          </a:prstGeom>
          <a:solidFill>
            <a:srgbClr val="FF0000"/>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i="0" u="none" strike="noStrike" kern="1200" normalizeH="0" baseline="0" noProof="0">
              <a:ln w="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3936229" y="3066984"/>
            <a:ext cx="1398662" cy="1398662"/>
          </a:xfrm>
          <a:prstGeom prst="ellipse">
            <a:avLst/>
          </a:prstGeom>
          <a:noFill/>
          <a:ln w="38100" cap="flat" cmpd="sng" algn="ctr">
            <a:solidFill>
              <a:srgbClr val="F2F2F2"/>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5"/>
          <p:cNvSpPr txBox="1"/>
          <p:nvPr/>
        </p:nvSpPr>
        <p:spPr>
          <a:xfrm>
            <a:off x="4319557" y="3819525"/>
            <a:ext cx="731290" cy="6001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1C</a:t>
            </a:r>
            <a:endParaRPr kumimoji="0" lang="zh-CN" altLang="en-US" sz="33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4310541" y="3173404"/>
            <a:ext cx="748923" cy="60016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4V</a:t>
            </a:r>
          </a:p>
        </p:txBody>
      </p:sp>
      <p:sp>
        <p:nvSpPr>
          <p:cNvPr id="13" name="加号 12"/>
          <p:cNvSpPr/>
          <p:nvPr/>
        </p:nvSpPr>
        <p:spPr>
          <a:xfrm>
            <a:off x="4521659" y="3621191"/>
            <a:ext cx="227803" cy="258587"/>
          </a:xfrm>
          <a:prstGeom prst="mathPlus">
            <a:avLst>
              <a:gd name="adj1" fmla="val 16763"/>
            </a:avLst>
          </a:prstGeom>
          <a:solidFill>
            <a:sysClr val="window" lastClr="FFFFFF"/>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5701578" y="3799790"/>
            <a:ext cx="2304380" cy="369332"/>
            <a:chOff x="7892654" y="2137018"/>
            <a:chExt cx="3072506" cy="492442"/>
          </a:xfrm>
        </p:grpSpPr>
        <p:sp>
          <p:nvSpPr>
            <p:cNvPr id="45" name="圆角矩形 28"/>
            <p:cNvSpPr/>
            <p:nvPr/>
          </p:nvSpPr>
          <p:spPr>
            <a:xfrm>
              <a:off x="7892654" y="2152928"/>
              <a:ext cx="2974744" cy="429848"/>
            </a:xfrm>
            <a:prstGeom prst="roundRect">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矩形 45"/>
            <p:cNvSpPr/>
            <p:nvPr/>
          </p:nvSpPr>
          <p:spPr>
            <a:xfrm>
              <a:off x="8021619" y="2137018"/>
              <a:ext cx="2943541"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多样（</a:t>
              </a:r>
              <a:r>
                <a:rPr kumimoji="0" lang="en-US" altLang="zh-CN" sz="1800" b="1" i="0" u="none" strike="noStrike" kern="500" cap="none" spc="225" normalizeH="0" baseline="0" noProof="0" dirty="0">
                  <a:ln>
                    <a:noFill/>
                  </a:ln>
                  <a:solidFill>
                    <a:srgbClr val="7AB850"/>
                  </a:solidFill>
                  <a:effectLst/>
                  <a:uLnTx/>
                  <a:uFillTx/>
                  <a:latin typeface="微软雅黑" panose="020B0503020204020204" pitchFamily="34" charset="-122"/>
                  <a:ea typeface="微软雅黑" panose="020B0503020204020204" pitchFamily="34" charset="-122"/>
                  <a:cs typeface="+mn-cs"/>
                </a:rPr>
                <a:t>V</a:t>
              </a:r>
              <a:r>
                <a:rPr kumimoji="0" lang="en-US" altLang="zh-CN"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ariety</a:t>
              </a:r>
              <a:r>
                <a:rPr kumimoji="0" lang="zh-CN" altLang="en-US"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5" name="组合 14"/>
          <p:cNvGrpSpPr/>
          <p:nvPr/>
        </p:nvGrpSpPr>
        <p:grpSpPr>
          <a:xfrm>
            <a:off x="342165" y="3212770"/>
            <a:ext cx="2439533" cy="369332"/>
            <a:chOff x="7892654" y="2137018"/>
            <a:chExt cx="3290203" cy="492442"/>
          </a:xfrm>
        </p:grpSpPr>
        <p:sp>
          <p:nvSpPr>
            <p:cNvPr id="43" name="圆角矩形 34"/>
            <p:cNvSpPr/>
            <p:nvPr/>
          </p:nvSpPr>
          <p:spPr>
            <a:xfrm>
              <a:off x="7892654" y="2137020"/>
              <a:ext cx="3160502" cy="461664"/>
            </a:xfrm>
            <a:prstGeom prst="roundRect">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p:nvSpPr>
          <p:spPr>
            <a:xfrm>
              <a:off x="8021620" y="2137018"/>
              <a:ext cx="3161237"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快速（</a:t>
              </a:r>
              <a:r>
                <a:rPr kumimoji="0" lang="en-US" altLang="zh-CN" sz="1800" b="1" i="0" u="none" strike="noStrike" kern="500" cap="none" spc="225" normalizeH="0" baseline="0" noProof="0" dirty="0">
                  <a:ln>
                    <a:noFill/>
                  </a:ln>
                  <a:solidFill>
                    <a:srgbClr val="7AB850"/>
                  </a:solidFill>
                  <a:effectLst/>
                  <a:uLnTx/>
                  <a:uFillTx/>
                  <a:latin typeface="微软雅黑" panose="020B0503020204020204" pitchFamily="34" charset="-122"/>
                  <a:ea typeface="微软雅黑" panose="020B0503020204020204" pitchFamily="34" charset="-122"/>
                  <a:cs typeface="+mn-cs"/>
                </a:rPr>
                <a:t>V</a:t>
              </a:r>
              <a:r>
                <a:rPr kumimoji="0" lang="en-US" altLang="zh-CN"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elocity</a:t>
              </a:r>
              <a:r>
                <a:rPr kumimoji="0" lang="zh-CN" altLang="en-US"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 name="组合 15"/>
          <p:cNvGrpSpPr/>
          <p:nvPr/>
        </p:nvGrpSpPr>
        <p:grpSpPr>
          <a:xfrm>
            <a:off x="353097" y="1718676"/>
            <a:ext cx="2868596" cy="377931"/>
            <a:chOff x="7892654" y="2125553"/>
            <a:chExt cx="3957655" cy="503907"/>
          </a:xfrm>
        </p:grpSpPr>
        <p:sp>
          <p:nvSpPr>
            <p:cNvPr id="41" name="圆角矩形 37"/>
            <p:cNvSpPr/>
            <p:nvPr/>
          </p:nvSpPr>
          <p:spPr>
            <a:xfrm>
              <a:off x="7892654" y="2125553"/>
              <a:ext cx="3884083" cy="484598"/>
            </a:xfrm>
            <a:prstGeom prst="roundRect">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2" name="矩形 41"/>
            <p:cNvSpPr/>
            <p:nvPr/>
          </p:nvSpPr>
          <p:spPr>
            <a:xfrm>
              <a:off x="8021619" y="2137018"/>
              <a:ext cx="3828690"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价值密度低（</a:t>
              </a:r>
              <a:r>
                <a:rPr kumimoji="0" lang="en-US" altLang="zh-CN" sz="1800" b="1" i="0" u="none" strike="noStrike" kern="500" cap="none" spc="225" normalizeH="0" baseline="0" noProof="0" dirty="0">
                  <a:ln>
                    <a:noFill/>
                  </a:ln>
                  <a:solidFill>
                    <a:srgbClr val="7AB850"/>
                  </a:solidFill>
                  <a:effectLst/>
                  <a:uLnTx/>
                  <a:uFillTx/>
                  <a:latin typeface="微软雅黑" panose="020B0503020204020204" pitchFamily="34" charset="-122"/>
                  <a:ea typeface="微软雅黑" panose="020B0503020204020204" pitchFamily="34" charset="-122"/>
                  <a:cs typeface="+mn-cs"/>
                </a:rPr>
                <a:t>V</a:t>
              </a:r>
              <a:r>
                <a:rPr kumimoji="0" lang="en-US" altLang="zh-CN"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alue</a:t>
              </a:r>
              <a:r>
                <a:rPr kumimoji="0" lang="zh-CN" altLang="en-US"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7" name="组合 16"/>
          <p:cNvGrpSpPr/>
          <p:nvPr/>
        </p:nvGrpSpPr>
        <p:grpSpPr>
          <a:xfrm>
            <a:off x="342167" y="5068311"/>
            <a:ext cx="3113898" cy="369332"/>
            <a:chOff x="7892652" y="2137018"/>
            <a:chExt cx="4151864" cy="492442"/>
          </a:xfrm>
        </p:grpSpPr>
        <p:sp>
          <p:nvSpPr>
            <p:cNvPr id="39" name="圆角矩形 40"/>
            <p:cNvSpPr/>
            <p:nvPr/>
          </p:nvSpPr>
          <p:spPr>
            <a:xfrm>
              <a:off x="7892652" y="2137020"/>
              <a:ext cx="4088705" cy="461664"/>
            </a:xfrm>
            <a:prstGeom prst="roundRect">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矩形 39"/>
            <p:cNvSpPr/>
            <p:nvPr/>
          </p:nvSpPr>
          <p:spPr>
            <a:xfrm>
              <a:off x="8021619" y="2137018"/>
              <a:ext cx="4022897"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复杂度（</a:t>
              </a:r>
              <a:r>
                <a:rPr kumimoji="0" lang="en-US" altLang="zh-CN" sz="1800" b="1" i="0" u="none" strike="noStrike" kern="500" cap="none" spc="225" normalizeH="0" baseline="0" noProof="0" dirty="0">
                  <a:ln>
                    <a:noFill/>
                  </a:ln>
                  <a:solidFill>
                    <a:srgbClr val="7AB850"/>
                  </a:solidFill>
                  <a:effectLst/>
                  <a:uLnTx/>
                  <a:uFillTx/>
                  <a:latin typeface="微软雅黑" panose="020B0503020204020204" pitchFamily="34" charset="-122"/>
                  <a:ea typeface="微软雅黑" panose="020B0503020204020204" pitchFamily="34" charset="-122"/>
                  <a:cs typeface="+mn-cs"/>
                </a:rPr>
                <a:t>C</a:t>
              </a:r>
              <a:r>
                <a:rPr kumimoji="0" lang="en-US" altLang="zh-CN"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omplexity</a:t>
              </a:r>
              <a:r>
                <a:rPr kumimoji="0" lang="zh-CN" altLang="en-US"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8" name="组合 17"/>
          <p:cNvGrpSpPr/>
          <p:nvPr/>
        </p:nvGrpSpPr>
        <p:grpSpPr>
          <a:xfrm>
            <a:off x="5667520" y="1735076"/>
            <a:ext cx="3411264" cy="1054028"/>
            <a:chOff x="7471943" y="1805208"/>
            <a:chExt cx="4548351" cy="1405371"/>
          </a:xfrm>
        </p:grpSpPr>
        <p:grpSp>
          <p:nvGrpSpPr>
            <p:cNvPr id="35" name="组合 34"/>
            <p:cNvGrpSpPr/>
            <p:nvPr/>
          </p:nvGrpSpPr>
          <p:grpSpPr>
            <a:xfrm>
              <a:off x="7517356" y="1805208"/>
              <a:ext cx="3835537" cy="496991"/>
              <a:chOff x="7892653" y="2132469"/>
              <a:chExt cx="3835537" cy="496991"/>
            </a:xfrm>
          </p:grpSpPr>
          <p:sp>
            <p:nvSpPr>
              <p:cNvPr id="37" name="圆角矩形 12"/>
              <p:cNvSpPr/>
              <p:nvPr/>
            </p:nvSpPr>
            <p:spPr>
              <a:xfrm>
                <a:off x="7892653" y="2132469"/>
                <a:ext cx="3739185" cy="470766"/>
              </a:xfrm>
              <a:prstGeom prst="roundRect">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8021620" y="2137018"/>
                <a:ext cx="3706570"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数据量大（</a:t>
                </a:r>
                <a:r>
                  <a:rPr kumimoji="0" lang="en-US" altLang="zh-CN" sz="1800" b="1" i="0" u="none" strike="noStrike" kern="500" cap="none" spc="225" normalizeH="0" baseline="0" noProof="0" dirty="0">
                    <a:ln>
                      <a:noFill/>
                    </a:ln>
                    <a:solidFill>
                      <a:srgbClr val="7AB850"/>
                    </a:solidFill>
                    <a:effectLst/>
                    <a:uLnTx/>
                    <a:uFillTx/>
                    <a:latin typeface="微软雅黑" panose="020B0503020204020204" pitchFamily="34" charset="-122"/>
                    <a:ea typeface="微软雅黑" panose="020B0503020204020204" pitchFamily="34" charset="-122"/>
                    <a:cs typeface="+mn-cs"/>
                  </a:rPr>
                  <a:t>V</a:t>
                </a:r>
                <a:r>
                  <a:rPr kumimoji="0" lang="en-US" altLang="zh-CN"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olume</a:t>
                </a:r>
                <a:r>
                  <a:rPr kumimoji="0" lang="zh-CN" altLang="zh-CN" sz="1800" b="0" i="0" u="none" strike="noStrike" kern="5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6" name="矩形 35"/>
            <p:cNvSpPr/>
            <p:nvPr/>
          </p:nvSpPr>
          <p:spPr>
            <a:xfrm>
              <a:off x="7471943" y="2256471"/>
              <a:ext cx="4548351" cy="95410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存储的数据量巨大，</a:t>
              </a:r>
              <a:r>
                <a:rPr kumimoji="0" lang="en-US" altLang="zh-CN" sz="13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PB</a:t>
              </a:r>
              <a:r>
                <a:rPr kumimoji="0" lang="zh-CN" altLang="en-US" sz="13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级别是常态，因而对其分析的计算量也大。</a:t>
              </a:r>
            </a:p>
          </p:txBody>
        </p:sp>
      </p:grpSp>
      <p:sp>
        <p:nvSpPr>
          <p:cNvPr id="19" name="矩形 18"/>
          <p:cNvSpPr/>
          <p:nvPr/>
        </p:nvSpPr>
        <p:spPr>
          <a:xfrm>
            <a:off x="5667518" y="4134108"/>
            <a:ext cx="3330493" cy="16504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数据的来源及格式多样，数据格式除了传统的结构化数据外，还包括半结构化或非结构化数据，比如用户上传的音频和视频内容。而随着人类活动的进一步拓宽，数据的来源更加多样。</a:t>
            </a:r>
          </a:p>
        </p:txBody>
      </p:sp>
      <p:sp>
        <p:nvSpPr>
          <p:cNvPr id="20" name="矩形 19"/>
          <p:cNvSpPr/>
          <p:nvPr/>
        </p:nvSpPr>
        <p:spPr>
          <a:xfrm>
            <a:off x="307385" y="5403693"/>
            <a:ext cx="3330493" cy="40395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对数据的处理和分析的难度大。</a:t>
            </a:r>
          </a:p>
        </p:txBody>
      </p:sp>
      <p:sp>
        <p:nvSpPr>
          <p:cNvPr id="21" name="矩形 20"/>
          <p:cNvSpPr/>
          <p:nvPr/>
        </p:nvSpPr>
        <p:spPr>
          <a:xfrm>
            <a:off x="307386" y="3539885"/>
            <a:ext cx="2860979" cy="13388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数据增长速度快，而且越新的数据价值越大，这就要求对数据的处理速度也要快，以便能够从数据中及时地提取知识，发现价值。</a:t>
            </a:r>
          </a:p>
        </p:txBody>
      </p:sp>
      <p:sp>
        <p:nvSpPr>
          <p:cNvPr id="22" name="矩形 21"/>
          <p:cNvSpPr/>
          <p:nvPr/>
        </p:nvSpPr>
        <p:spPr>
          <a:xfrm>
            <a:off x="307385" y="2063505"/>
            <a:ext cx="3330493" cy="102720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在成本可接受的条件下，通过快速采集、发现和分析，从大量、多种类别的数据中提取价值的体系架构。</a:t>
            </a:r>
          </a:p>
        </p:txBody>
      </p:sp>
      <p:sp>
        <p:nvSpPr>
          <p:cNvPr id="23" name="任意多边形 19"/>
          <p:cNvSpPr/>
          <p:nvPr/>
        </p:nvSpPr>
        <p:spPr>
          <a:xfrm>
            <a:off x="3176875" y="1872530"/>
            <a:ext cx="1182133" cy="1137557"/>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任意多边形 20"/>
          <p:cNvSpPr/>
          <p:nvPr/>
        </p:nvSpPr>
        <p:spPr>
          <a:xfrm flipV="1">
            <a:off x="2687017" y="3371084"/>
            <a:ext cx="1247426" cy="45719"/>
          </a:xfrm>
          <a:custGeom>
            <a:avLst/>
            <a:gdLst>
              <a:gd name="connsiteX0" fmla="*/ 0 w 1625600"/>
              <a:gd name="connsiteY0" fmla="*/ 465 h 189150"/>
              <a:gd name="connsiteX1" fmla="*/ 1306286 w 1625600"/>
              <a:gd name="connsiteY1" fmla="*/ 29493 h 189150"/>
              <a:gd name="connsiteX2" fmla="*/ 1625600 w 1625600"/>
              <a:gd name="connsiteY2" fmla="*/ 189150 h 189150"/>
              <a:gd name="connsiteX3" fmla="*/ 1625600 w 1625600"/>
              <a:gd name="connsiteY3" fmla="*/ 189150 h 189150"/>
              <a:gd name="connsiteX0-1" fmla="*/ 0 w 1625600"/>
              <a:gd name="connsiteY0-2" fmla="*/ 71882 h 260567"/>
              <a:gd name="connsiteX1-3" fmla="*/ 957943 w 1625600"/>
              <a:gd name="connsiteY1-4" fmla="*/ 6335 h 260567"/>
              <a:gd name="connsiteX2-5" fmla="*/ 1625600 w 1625600"/>
              <a:gd name="connsiteY2-6" fmla="*/ 260567 h 260567"/>
              <a:gd name="connsiteX3-7" fmla="*/ 1625600 w 1625600"/>
              <a:gd name="connsiteY3-8" fmla="*/ 260567 h 260567"/>
              <a:gd name="connsiteX0-9" fmla="*/ 0 w 1625600"/>
              <a:gd name="connsiteY0-10" fmla="*/ 76367 h 265052"/>
              <a:gd name="connsiteX1-11" fmla="*/ 957943 w 1625600"/>
              <a:gd name="connsiteY1-12" fmla="*/ 10820 h 265052"/>
              <a:gd name="connsiteX2-13" fmla="*/ 1625600 w 1625600"/>
              <a:gd name="connsiteY2-14" fmla="*/ 265052 h 265052"/>
              <a:gd name="connsiteX3-15" fmla="*/ 1625600 w 1625600"/>
              <a:gd name="connsiteY3-16" fmla="*/ 265052 h 265052"/>
            </a:gdLst>
            <a:ahLst/>
            <a:cxnLst>
              <a:cxn ang="0">
                <a:pos x="connsiteX0-1" y="connsiteY0-2"/>
              </a:cxn>
              <a:cxn ang="0">
                <a:pos x="connsiteX1-3" y="connsiteY1-4"/>
              </a:cxn>
              <a:cxn ang="0">
                <a:pos x="connsiteX2-5" y="connsiteY2-6"/>
              </a:cxn>
              <a:cxn ang="0">
                <a:pos x="connsiteX3-7" y="connsiteY3-8"/>
              </a:cxn>
            </a:cxnLst>
            <a:rect l="l" t="t" r="r" b="b"/>
            <a:pathLst>
              <a:path w="1625600" h="265052">
                <a:moveTo>
                  <a:pt x="0" y="76367"/>
                </a:moveTo>
                <a:cubicBezTo>
                  <a:pt x="343505" y="21115"/>
                  <a:pt x="687010" y="-20627"/>
                  <a:pt x="957943" y="10820"/>
                </a:cubicBezTo>
                <a:cubicBezTo>
                  <a:pt x="1228876" y="42267"/>
                  <a:pt x="1514324" y="222680"/>
                  <a:pt x="1625600" y="265052"/>
                </a:cubicBezTo>
                <a:lnTo>
                  <a:pt x="1625600" y="265052"/>
                </a:lnTo>
              </a:path>
            </a:pathLst>
          </a:custGeom>
          <a:noFill/>
          <a:ln w="9525"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任意多边形 47"/>
          <p:cNvSpPr/>
          <p:nvPr/>
        </p:nvSpPr>
        <p:spPr>
          <a:xfrm>
            <a:off x="3416361" y="4341462"/>
            <a:ext cx="650918" cy="855698"/>
          </a:xfrm>
          <a:custGeom>
            <a:avLst/>
            <a:gdLst>
              <a:gd name="connsiteX0" fmla="*/ 0 w 1480457"/>
              <a:gd name="connsiteY0" fmla="*/ 508000 h 526178"/>
              <a:gd name="connsiteX1" fmla="*/ 769257 w 1480457"/>
              <a:gd name="connsiteY1" fmla="*/ 464457 h 526178"/>
              <a:gd name="connsiteX2" fmla="*/ 1480457 w 1480457"/>
              <a:gd name="connsiteY2" fmla="*/ 0 h 526178"/>
            </a:gdLst>
            <a:ahLst/>
            <a:cxnLst>
              <a:cxn ang="0">
                <a:pos x="connsiteX0" y="connsiteY0"/>
              </a:cxn>
              <a:cxn ang="0">
                <a:pos x="connsiteX1" y="connsiteY1"/>
              </a:cxn>
              <a:cxn ang="0">
                <a:pos x="connsiteX2" y="connsiteY2"/>
              </a:cxn>
            </a:cxnLst>
            <a:rect l="l" t="t" r="r" b="b"/>
            <a:pathLst>
              <a:path w="1480457" h="526178">
                <a:moveTo>
                  <a:pt x="0" y="508000"/>
                </a:moveTo>
                <a:cubicBezTo>
                  <a:pt x="261257" y="528562"/>
                  <a:pt x="522514" y="549124"/>
                  <a:pt x="769257" y="464457"/>
                </a:cubicBezTo>
                <a:cubicBezTo>
                  <a:pt x="1016000" y="379790"/>
                  <a:pt x="1248228" y="189895"/>
                  <a:pt x="1480457" y="0"/>
                </a:cubicBezTo>
              </a:path>
            </a:pathLst>
          </a:custGeom>
          <a:noFill/>
          <a:ln w="9525"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任意多边形 48"/>
          <p:cNvSpPr/>
          <p:nvPr/>
        </p:nvSpPr>
        <p:spPr>
          <a:xfrm rot="971766">
            <a:off x="4999458" y="1781210"/>
            <a:ext cx="538758" cy="1318133"/>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文本框 53"/>
          <p:cNvSpPr txBox="1"/>
          <p:nvPr/>
        </p:nvSpPr>
        <p:spPr>
          <a:xfrm>
            <a:off x="515792" y="310175"/>
            <a:ext cx="2172390" cy="4154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1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1.1</a:t>
            </a:r>
            <a:r>
              <a:rPr kumimoji="0" lang="zh-CN" altLang="en-US" sz="21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大数据时代</a:t>
            </a:r>
          </a:p>
        </p:txBody>
      </p:sp>
      <p:sp>
        <p:nvSpPr>
          <p:cNvPr id="29" name="Freeform 172"/>
          <p:cNvSpPr>
            <a:spLocks noEditPoints="1"/>
          </p:cNvSpPr>
          <p:nvPr/>
        </p:nvSpPr>
        <p:spPr bwMode="auto">
          <a:xfrm>
            <a:off x="177666" y="355160"/>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ysClr val="window" lastClr="FFFFFF"/>
          </a:solidFill>
          <a:ln>
            <a:noFill/>
          </a:ln>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3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55"/>
          <p:cNvSpPr txBox="1"/>
          <p:nvPr/>
        </p:nvSpPr>
        <p:spPr>
          <a:xfrm>
            <a:off x="6564373" y="370650"/>
            <a:ext cx="2573140"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云计算</a:t>
            </a:r>
            <a:r>
              <a:rPr kumimoji="0" lang="en-US" altLang="zh-CN"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第三版配套</a:t>
            </a:r>
            <a:r>
              <a:rPr kumimoji="0" lang="en-US" altLang="zh-CN"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课件</a:t>
            </a:r>
          </a:p>
        </p:txBody>
      </p:sp>
      <p:sp>
        <p:nvSpPr>
          <p:cNvPr id="31" name="灯片编号占位符 1"/>
          <p:cNvSpPr>
            <a:spLocks noGrp="1"/>
          </p:cNvSpPr>
          <p:nvPr/>
        </p:nvSpPr>
        <p:spPr>
          <a:xfrm>
            <a:off x="2465845" y="635905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344E241F-D2F4-4B3A-952F-D6E7DF06C30F}"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23</a:t>
            </a:fld>
            <a:endParaRPr kumimoji="0" lang="zh-CN" altLang="en-US" sz="1200" b="1"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117E88-D16A-4751-B367-63EB5E5F136D}"/>
              </a:ext>
            </a:extLst>
          </p:cNvPr>
          <p:cNvSpPr>
            <a:spLocks noGrp="1"/>
          </p:cNvSpPr>
          <p:nvPr>
            <p:ph type="title"/>
          </p:nvPr>
        </p:nvSpPr>
        <p:spPr/>
        <p:txBody>
          <a:bodyPr/>
          <a:lstStyle/>
          <a:p>
            <a:r>
              <a:rPr lang="zh-CN" altLang="en-US" dirty="0"/>
              <a:t>大数据的特点</a:t>
            </a:r>
          </a:p>
        </p:txBody>
      </p:sp>
      <p:pic>
        <p:nvPicPr>
          <p:cNvPr id="15" name="Picture 8" descr="banner">
            <a:extLst>
              <a:ext uri="{FF2B5EF4-FFF2-40B4-BE49-F238E27FC236}">
                <a16:creationId xmlns:a16="http://schemas.microsoft.com/office/drawing/2014/main" xmlns="" id="{E43F4C8E-0EB0-4934-BE9A-6D2B9F6691ED}"/>
              </a:ext>
            </a:extLst>
          </p:cNvPr>
          <p:cNvPicPr>
            <a:picLocks noChangeAspect="1" noChangeArrowheads="1"/>
          </p:cNvPicPr>
          <p:nvPr/>
        </p:nvPicPr>
        <p:blipFill>
          <a:blip r:embed="rId2">
            <a:lum bright="84000"/>
            <a:extLst>
              <a:ext uri="{28A0092B-C50C-407E-A947-70E740481C1C}">
                <a14:useLocalDpi xmlns:a14="http://schemas.microsoft.com/office/drawing/2010/main" val="0"/>
              </a:ext>
            </a:extLst>
          </a:blip>
          <a:srcRect l="21120" t="15799" r="75542" b="58855"/>
          <a:stretch>
            <a:fillRect/>
          </a:stretch>
        </p:blipFill>
        <p:spPr bwMode="auto">
          <a:xfrm>
            <a:off x="1829954" y="1569014"/>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descr="banner">
            <a:extLst>
              <a:ext uri="{FF2B5EF4-FFF2-40B4-BE49-F238E27FC236}">
                <a16:creationId xmlns:a16="http://schemas.microsoft.com/office/drawing/2014/main" xmlns="" id="{A04856D6-1118-470E-8361-3E0ACDA8F7D8}"/>
              </a:ext>
            </a:extLst>
          </p:cNvPr>
          <p:cNvPicPr>
            <a:picLocks noChangeAspect="1" noChangeArrowheads="1"/>
          </p:cNvPicPr>
          <p:nvPr/>
        </p:nvPicPr>
        <p:blipFill>
          <a:blip r:embed="rId2">
            <a:lum bright="84000"/>
            <a:extLst>
              <a:ext uri="{28A0092B-C50C-407E-A947-70E740481C1C}">
                <a14:useLocalDpi xmlns:a14="http://schemas.microsoft.com/office/drawing/2010/main" val="0"/>
              </a:ext>
            </a:extLst>
          </a:blip>
          <a:srcRect l="21120" t="15799" r="75542" b="58855"/>
          <a:stretch>
            <a:fillRect/>
          </a:stretch>
        </p:blipFill>
        <p:spPr bwMode="auto">
          <a:xfrm>
            <a:off x="1460439" y="1727332"/>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2">
            <a:extLst>
              <a:ext uri="{FF2B5EF4-FFF2-40B4-BE49-F238E27FC236}">
                <a16:creationId xmlns:a16="http://schemas.microsoft.com/office/drawing/2014/main" xmlns="" id="{E3D2011F-CDF3-46CB-B52D-2E388C124DF7}"/>
              </a:ext>
            </a:extLst>
          </p:cNvPr>
          <p:cNvSpPr txBox="1">
            <a:spLocks noChangeArrowheads="1"/>
          </p:cNvSpPr>
          <p:nvPr/>
        </p:nvSpPr>
        <p:spPr bwMode="auto">
          <a:xfrm>
            <a:off x="1720789" y="5419857"/>
            <a:ext cx="51847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en-US" altLang="zh-CN" sz="2800">
              <a:solidFill>
                <a:srgbClr val="800000"/>
              </a:solidFill>
              <a:latin typeface="黑体" panose="02010609060101010101" charset="-122"/>
              <a:ea typeface="黑体" panose="02010609060101010101" charset="-122"/>
            </a:endParaRPr>
          </a:p>
          <a:p>
            <a:pPr algn="r" eaLnBrk="1" hangingPunct="1"/>
            <a:endParaRPr lang="en-US" altLang="zh-CN" sz="2800">
              <a:solidFill>
                <a:srgbClr val="800000"/>
              </a:solidFill>
              <a:latin typeface="黑体" panose="02010609060101010101" charset="-122"/>
              <a:ea typeface="黑体" panose="02010609060101010101" charset="-122"/>
            </a:endParaRPr>
          </a:p>
        </p:txBody>
      </p:sp>
      <p:sp>
        <p:nvSpPr>
          <p:cNvPr id="18" name="矩形 17">
            <a:extLst>
              <a:ext uri="{FF2B5EF4-FFF2-40B4-BE49-F238E27FC236}">
                <a16:creationId xmlns:a16="http://schemas.microsoft.com/office/drawing/2014/main" xmlns="" id="{E57D8A68-89F5-4F29-9539-D69363874AAD}"/>
              </a:ext>
            </a:extLst>
          </p:cNvPr>
          <p:cNvSpPr>
            <a:spLocks noChangeArrowheads="1"/>
          </p:cNvSpPr>
          <p:nvPr/>
        </p:nvSpPr>
        <p:spPr bwMode="auto">
          <a:xfrm>
            <a:off x="457200" y="1988840"/>
            <a:ext cx="3394720"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4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rPr>
              <a:t>●  PB</a:t>
            </a:r>
            <a:r>
              <a:rPr kumimoji="0" lang="zh-CN" altLang="en-US" sz="2000" b="1" i="0" u="none" strike="noStrike" kern="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rPr>
              <a:t>是多大呢？</a:t>
            </a:r>
            <a:endPar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xmlns="" id="{E9477427-8737-4423-84A7-F7EA90563930}"/>
              </a:ext>
            </a:extLst>
          </p:cNvPr>
          <p:cNvSpPr/>
          <p:nvPr/>
        </p:nvSpPr>
        <p:spPr>
          <a:xfrm>
            <a:off x="896134" y="2518524"/>
            <a:ext cx="7940675" cy="962956"/>
          </a:xfrm>
          <a:prstGeom prst="rect">
            <a:avLst/>
          </a:prstGeom>
        </p:spPr>
        <p:txBody>
          <a:bodyPr>
            <a:spAutoFit/>
          </a:bodyPr>
          <a:lstStyle>
            <a:lvl1pPr marL="12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2700" marR="0" lvl="0" indent="0" defTabSz="914400" eaLnBrk="1" fontAlgn="auto" latinLnBrk="0" hangingPunct="1">
              <a:lnSpc>
                <a:spcPct val="15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rPr>
              <a:t> </a:t>
            </a:r>
            <a:r>
              <a:rPr kumimoji="0" lang="en-US" altLang="zh-CN" sz="2000" b="0" i="0" u="none" strike="noStrike" kern="0" cap="none" spc="0" normalizeH="0" baseline="0" noProof="0" dirty="0">
                <a:ln>
                  <a:noFill/>
                </a:ln>
                <a:solidFill>
                  <a:sysClr val="windowText" lastClr="000000"/>
                </a:solidFill>
                <a:effectLst/>
                <a:uLnTx/>
                <a:uFillTx/>
                <a:latin typeface="Calibri" panose="020F0502020204030204" pitchFamily="34" charset="0"/>
                <a:ea typeface="宋体" panose="02010600030101010101" pitchFamily="2" charset="-122"/>
              </a:rPr>
              <a:t>1PB</a:t>
            </a:r>
            <a:r>
              <a:rPr kumimoji="0" lang="zh-CN" altLang="en-US" sz="2000" b="0" i="0" u="none" strike="noStrike" kern="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rPr>
              <a:t>是什么概念？若按当前最快的固态盘读取速率：</a:t>
            </a:r>
          </a:p>
          <a:p>
            <a:pPr marL="12700" marR="0" lvl="0" indent="0" defTabSz="914400" eaLnBrk="1" fontAlgn="auto" latinLnBrk="0" hangingPunct="1">
              <a:lnSpc>
                <a:spcPct val="15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Text" lastClr="000000"/>
                </a:solidFill>
                <a:effectLst/>
                <a:uLnTx/>
                <a:uFillTx/>
                <a:latin typeface="Calibri" panose="020F0502020204030204" pitchFamily="34" charset="0"/>
                <a:ea typeface="宋体" panose="02010600030101010101" pitchFamily="2" charset="-122"/>
              </a:rPr>
              <a:t>500MB/s</a:t>
            </a:r>
            <a:r>
              <a:rPr kumimoji="0" lang="zh-CN" altLang="en-US" sz="2000" b="0" i="0" u="none" strike="noStrike" kern="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rPr>
              <a:t>来计算一下从头到尾读取一遍耗时：</a:t>
            </a:r>
          </a:p>
        </p:txBody>
      </p:sp>
      <p:sp>
        <p:nvSpPr>
          <p:cNvPr id="20" name="object 4">
            <a:extLst>
              <a:ext uri="{FF2B5EF4-FFF2-40B4-BE49-F238E27FC236}">
                <a16:creationId xmlns:a16="http://schemas.microsoft.com/office/drawing/2014/main" xmlns="" id="{94C97144-E88E-4382-815D-285E9C742459}"/>
              </a:ext>
            </a:extLst>
          </p:cNvPr>
          <p:cNvSpPr/>
          <p:nvPr/>
        </p:nvSpPr>
        <p:spPr bwMode="auto">
          <a:xfrm>
            <a:off x="1163576" y="3557720"/>
            <a:ext cx="7216775" cy="901739"/>
          </a:xfrm>
          <a:custGeom>
            <a:avLst/>
            <a:gdLst>
              <a:gd name="T0" fmla="*/ 6083300 w 7810500"/>
              <a:gd name="T1" fmla="*/ 120599 h 1541145"/>
              <a:gd name="T2" fmla="*/ 5257800 w 7810500"/>
              <a:gd name="T3" fmla="*/ 25752 h 1541145"/>
              <a:gd name="T4" fmla="*/ 4445000 w 7810500"/>
              <a:gd name="T5" fmla="*/ 8619 h 1541145"/>
              <a:gd name="T6" fmla="*/ 4305300 w 7810500"/>
              <a:gd name="T7" fmla="*/ 22090 h 1541145"/>
              <a:gd name="T8" fmla="*/ 4152900 w 7810500"/>
              <a:gd name="T9" fmla="*/ 40977 h 1541145"/>
              <a:gd name="T10" fmla="*/ 3924300 w 7810500"/>
              <a:gd name="T11" fmla="*/ 86916 h 1541145"/>
              <a:gd name="T12" fmla="*/ 3784600 w 7810500"/>
              <a:gd name="T13" fmla="*/ 119480 h 1541145"/>
              <a:gd name="T14" fmla="*/ 3632200 w 7810500"/>
              <a:gd name="T15" fmla="*/ 145717 h 1541145"/>
              <a:gd name="T16" fmla="*/ 3276600 w 7810500"/>
              <a:gd name="T17" fmla="*/ 180310 h 1541145"/>
              <a:gd name="T18" fmla="*/ 2959100 w 7810500"/>
              <a:gd name="T19" fmla="*/ 183126 h 1541145"/>
              <a:gd name="T20" fmla="*/ 2641600 w 7810500"/>
              <a:gd name="T21" fmla="*/ 166423 h 1541145"/>
              <a:gd name="T22" fmla="*/ 1765300 w 7810500"/>
              <a:gd name="T23" fmla="*/ 69205 h 1541145"/>
              <a:gd name="T24" fmla="*/ 1003300 w 7810500"/>
              <a:gd name="T25" fmla="*/ 3370 h 1541145"/>
              <a:gd name="T26" fmla="*/ 241300 w 7810500"/>
              <a:gd name="T27" fmla="*/ 42277 h 1541145"/>
              <a:gd name="T28" fmla="*/ 152400 w 7810500"/>
              <a:gd name="T29" fmla="*/ 69151 h 1541145"/>
              <a:gd name="T30" fmla="*/ 304800 w 7810500"/>
              <a:gd name="T31" fmla="*/ 45156 h 1541145"/>
              <a:gd name="T32" fmla="*/ 444500 w 7810500"/>
              <a:gd name="T33" fmla="*/ 28038 h 1541145"/>
              <a:gd name="T34" fmla="*/ 939800 w 7810500"/>
              <a:gd name="T35" fmla="*/ 12612 h 1541145"/>
              <a:gd name="T36" fmla="*/ 1765300 w 7810500"/>
              <a:gd name="T37" fmla="*/ 81166 h 1541145"/>
              <a:gd name="T38" fmla="*/ 2590800 w 7810500"/>
              <a:gd name="T39" fmla="*/ 174390 h 1541145"/>
              <a:gd name="T40" fmla="*/ 3136900 w 7810500"/>
              <a:gd name="T41" fmla="*/ 195736 h 1541145"/>
              <a:gd name="T42" fmla="*/ 3302000 w 7810500"/>
              <a:gd name="T43" fmla="*/ 189977 h 1541145"/>
              <a:gd name="T44" fmla="*/ 3479800 w 7810500"/>
              <a:gd name="T45" fmla="*/ 176259 h 1541145"/>
              <a:gd name="T46" fmla="*/ 3721100 w 7810500"/>
              <a:gd name="T47" fmla="*/ 140843 h 1541145"/>
              <a:gd name="T48" fmla="*/ 3873500 w 7810500"/>
              <a:gd name="T49" fmla="*/ 110562 h 1541145"/>
              <a:gd name="T50" fmla="*/ 4140200 w 7810500"/>
              <a:gd name="T51" fmla="*/ 54339 h 1541145"/>
              <a:gd name="T52" fmla="*/ 4521200 w 7810500"/>
              <a:gd name="T53" fmla="*/ 15983 h 1541145"/>
              <a:gd name="T54" fmla="*/ 5105400 w 7810500"/>
              <a:gd name="T55" fmla="*/ 25207 h 1541145"/>
              <a:gd name="T56" fmla="*/ 6286500 w 7810500"/>
              <a:gd name="T57" fmla="*/ 153737 h 1541145"/>
              <a:gd name="T58" fmla="*/ 6896100 w 7810500"/>
              <a:gd name="T59" fmla="*/ 1528809 h 1541145"/>
              <a:gd name="T60" fmla="*/ 5981700 w 7810500"/>
              <a:gd name="T61" fmla="*/ 1453117 h 1541145"/>
              <a:gd name="T62" fmla="*/ 5156200 w 7810500"/>
              <a:gd name="T63" fmla="*/ 1362159 h 1541145"/>
              <a:gd name="T64" fmla="*/ 4432300 w 7810500"/>
              <a:gd name="T65" fmla="*/ 1354909 h 1541145"/>
              <a:gd name="T66" fmla="*/ 4279900 w 7810500"/>
              <a:gd name="T67" fmla="*/ 1368823 h 1541145"/>
              <a:gd name="T68" fmla="*/ 4140200 w 7810500"/>
              <a:gd name="T69" fmla="*/ 1389039 h 1541145"/>
              <a:gd name="T70" fmla="*/ 3911600 w 7810500"/>
              <a:gd name="T71" fmla="*/ 1436344 h 1541145"/>
              <a:gd name="T72" fmla="*/ 3759200 w 7810500"/>
              <a:gd name="T73" fmla="*/ 1467950 h 1541145"/>
              <a:gd name="T74" fmla="*/ 3619500 w 7810500"/>
              <a:gd name="T75" fmla="*/ 1492708 h 1541145"/>
              <a:gd name="T76" fmla="*/ 3200400 w 7810500"/>
              <a:gd name="T77" fmla="*/ 1528268 h 1541145"/>
              <a:gd name="T78" fmla="*/ 2882900 w 7810500"/>
              <a:gd name="T79" fmla="*/ 1525357 h 1541145"/>
              <a:gd name="T80" fmla="*/ 2565400 w 7810500"/>
              <a:gd name="T81" fmla="*/ 1505187 h 1541145"/>
              <a:gd name="T82" fmla="*/ 1574800 w 7810500"/>
              <a:gd name="T83" fmla="*/ 1392375 h 1541145"/>
              <a:gd name="T84" fmla="*/ 812800 w 7810500"/>
              <a:gd name="T85" fmla="*/ 1344965 h 1541145"/>
              <a:gd name="T86" fmla="*/ 63500 w 7810500"/>
              <a:gd name="T87" fmla="*/ 1422891 h 1541145"/>
              <a:gd name="T88" fmla="*/ 228600 w 7810500"/>
              <a:gd name="T89" fmla="*/ 1401755 h 1541145"/>
              <a:gd name="T90" fmla="*/ 355600 w 7810500"/>
              <a:gd name="T91" fmla="*/ 1383814 h 1541145"/>
              <a:gd name="T92" fmla="*/ 609600 w 7810500"/>
              <a:gd name="T93" fmla="*/ 1361169 h 1541145"/>
              <a:gd name="T94" fmla="*/ 1828800 w 7810500"/>
              <a:gd name="T95" fmla="*/ 1432830 h 1541145"/>
              <a:gd name="T96" fmla="*/ 3136900 w 7810500"/>
              <a:gd name="T97" fmla="*/ 1540345 h 1541145"/>
              <a:gd name="T98" fmla="*/ 4089400 w 7810500"/>
              <a:gd name="T99" fmla="*/ 1409175 h 1541145"/>
              <a:gd name="T100" fmla="*/ 4419600 w 7810500"/>
              <a:gd name="T101" fmla="*/ 1366584 h 1541145"/>
              <a:gd name="T102" fmla="*/ 4813300 w 7810500"/>
              <a:gd name="T103" fmla="*/ 1356597 h 1541145"/>
              <a:gd name="T104" fmla="*/ 5994400 w 7810500"/>
              <a:gd name="T105" fmla="*/ 1464855 h 1541145"/>
              <a:gd name="T106" fmla="*/ 6883400 w 7810500"/>
              <a:gd name="T107" fmla="*/ 1528809 h 1541145"/>
              <a:gd name="T108" fmla="*/ 4140200 w 7810500"/>
              <a:gd name="T109" fmla="*/ 1401250 h 1541145"/>
              <a:gd name="T110" fmla="*/ 7493000 w 7810500"/>
              <a:gd name="T111" fmla="*/ 151113 h 1541145"/>
              <a:gd name="T112" fmla="*/ 7124700 w 7810500"/>
              <a:gd name="T113" fmla="*/ 182539 h 1541145"/>
              <a:gd name="T114" fmla="*/ 7162800 w 7810500"/>
              <a:gd name="T115" fmla="*/ 192274 h 1541145"/>
              <a:gd name="T116" fmla="*/ 7810500 w 7810500"/>
              <a:gd name="T117" fmla="*/ 1447275 h 1541145"/>
              <a:gd name="T118" fmla="*/ 7493000 w 7810500"/>
              <a:gd name="T119" fmla="*/ 1495281 h 1541145"/>
              <a:gd name="T120" fmla="*/ 7124700 w 7810500"/>
              <a:gd name="T121" fmla="*/ 1527464 h 1541145"/>
              <a:gd name="T122" fmla="*/ 7162800 w 7810500"/>
              <a:gd name="T123" fmla="*/ 1537148 h 1541145"/>
              <a:gd name="T124" fmla="*/ 7797800 w 7810500"/>
              <a:gd name="T125" fmla="*/ 106002 h 154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10500" h="1541145">
                <a:moveTo>
                  <a:pt x="6896100" y="183879"/>
                </a:moveTo>
                <a:lnTo>
                  <a:pt x="6832600" y="182355"/>
                </a:lnTo>
                <a:lnTo>
                  <a:pt x="6705600" y="177021"/>
                </a:lnTo>
                <a:lnTo>
                  <a:pt x="6604000" y="170857"/>
                </a:lnTo>
                <a:lnTo>
                  <a:pt x="6502400" y="163106"/>
                </a:lnTo>
                <a:lnTo>
                  <a:pt x="6286500" y="143717"/>
                </a:lnTo>
                <a:lnTo>
                  <a:pt x="6184900" y="132515"/>
                </a:lnTo>
                <a:lnTo>
                  <a:pt x="6083300" y="120599"/>
                </a:lnTo>
                <a:lnTo>
                  <a:pt x="5981700" y="108187"/>
                </a:lnTo>
                <a:lnTo>
                  <a:pt x="5880100" y="95498"/>
                </a:lnTo>
                <a:lnTo>
                  <a:pt x="5778500" y="82749"/>
                </a:lnTo>
                <a:lnTo>
                  <a:pt x="5676900" y="70160"/>
                </a:lnTo>
                <a:lnTo>
                  <a:pt x="5562600" y="57947"/>
                </a:lnTo>
                <a:lnTo>
                  <a:pt x="5461000" y="46329"/>
                </a:lnTo>
                <a:lnTo>
                  <a:pt x="5359400" y="35525"/>
                </a:lnTo>
                <a:lnTo>
                  <a:pt x="5257800" y="25752"/>
                </a:lnTo>
                <a:lnTo>
                  <a:pt x="5156200" y="17229"/>
                </a:lnTo>
                <a:lnTo>
                  <a:pt x="5054600" y="10174"/>
                </a:lnTo>
                <a:lnTo>
                  <a:pt x="4940300" y="4806"/>
                </a:lnTo>
                <a:lnTo>
                  <a:pt x="4838700" y="1341"/>
                </a:lnTo>
                <a:lnTo>
                  <a:pt x="4737100" y="0"/>
                </a:lnTo>
                <a:lnTo>
                  <a:pt x="4635500" y="999"/>
                </a:lnTo>
                <a:lnTo>
                  <a:pt x="4572000" y="2523"/>
                </a:lnTo>
                <a:lnTo>
                  <a:pt x="4445000" y="8619"/>
                </a:lnTo>
                <a:lnTo>
                  <a:pt x="4432300" y="10129"/>
                </a:lnTo>
                <a:lnTo>
                  <a:pt x="4406900" y="11676"/>
                </a:lnTo>
                <a:lnTo>
                  <a:pt x="4394200" y="13264"/>
                </a:lnTo>
                <a:lnTo>
                  <a:pt x="4381500" y="14902"/>
                </a:lnTo>
                <a:lnTo>
                  <a:pt x="4356100" y="16597"/>
                </a:lnTo>
                <a:lnTo>
                  <a:pt x="4343400" y="18355"/>
                </a:lnTo>
                <a:lnTo>
                  <a:pt x="4318000" y="20184"/>
                </a:lnTo>
                <a:lnTo>
                  <a:pt x="4305300" y="22090"/>
                </a:lnTo>
                <a:lnTo>
                  <a:pt x="4279900" y="24081"/>
                </a:lnTo>
                <a:lnTo>
                  <a:pt x="4267200" y="26164"/>
                </a:lnTo>
                <a:lnTo>
                  <a:pt x="4241800" y="28345"/>
                </a:lnTo>
                <a:lnTo>
                  <a:pt x="4229100" y="30632"/>
                </a:lnTo>
                <a:lnTo>
                  <a:pt x="4216400" y="33032"/>
                </a:lnTo>
                <a:lnTo>
                  <a:pt x="4191000" y="35551"/>
                </a:lnTo>
                <a:lnTo>
                  <a:pt x="4178300" y="38197"/>
                </a:lnTo>
                <a:lnTo>
                  <a:pt x="4152900" y="40977"/>
                </a:lnTo>
                <a:lnTo>
                  <a:pt x="4140200" y="43898"/>
                </a:lnTo>
                <a:lnTo>
                  <a:pt x="4114800" y="46967"/>
                </a:lnTo>
                <a:lnTo>
                  <a:pt x="4102100" y="50191"/>
                </a:lnTo>
                <a:lnTo>
                  <a:pt x="4089400" y="53577"/>
                </a:lnTo>
                <a:lnTo>
                  <a:pt x="4025900" y="65007"/>
                </a:lnTo>
                <a:lnTo>
                  <a:pt x="3962400" y="77961"/>
                </a:lnTo>
                <a:lnTo>
                  <a:pt x="3937000" y="82474"/>
                </a:lnTo>
                <a:lnTo>
                  <a:pt x="3924300" y="86916"/>
                </a:lnTo>
                <a:lnTo>
                  <a:pt x="3911600" y="91281"/>
                </a:lnTo>
                <a:lnTo>
                  <a:pt x="3886200" y="95568"/>
                </a:lnTo>
                <a:lnTo>
                  <a:pt x="3873500" y="99774"/>
                </a:lnTo>
                <a:lnTo>
                  <a:pt x="3848100" y="103895"/>
                </a:lnTo>
                <a:lnTo>
                  <a:pt x="3835400" y="107930"/>
                </a:lnTo>
                <a:lnTo>
                  <a:pt x="3810000" y="111874"/>
                </a:lnTo>
                <a:lnTo>
                  <a:pt x="3797300" y="115725"/>
                </a:lnTo>
                <a:lnTo>
                  <a:pt x="3784600" y="119480"/>
                </a:lnTo>
                <a:lnTo>
                  <a:pt x="3759200" y="123136"/>
                </a:lnTo>
                <a:lnTo>
                  <a:pt x="3746500" y="126691"/>
                </a:lnTo>
                <a:lnTo>
                  <a:pt x="3721100" y="130141"/>
                </a:lnTo>
                <a:lnTo>
                  <a:pt x="3708400" y="133483"/>
                </a:lnTo>
                <a:lnTo>
                  <a:pt x="3683000" y="136714"/>
                </a:lnTo>
                <a:lnTo>
                  <a:pt x="3670300" y="139833"/>
                </a:lnTo>
                <a:lnTo>
                  <a:pt x="3657600" y="142834"/>
                </a:lnTo>
                <a:lnTo>
                  <a:pt x="3632200" y="145717"/>
                </a:lnTo>
                <a:lnTo>
                  <a:pt x="3619500" y="148477"/>
                </a:lnTo>
                <a:lnTo>
                  <a:pt x="3594100" y="151113"/>
                </a:lnTo>
                <a:lnTo>
                  <a:pt x="3530600" y="158733"/>
                </a:lnTo>
                <a:lnTo>
                  <a:pt x="3479800" y="165591"/>
                </a:lnTo>
                <a:lnTo>
                  <a:pt x="3416300" y="170925"/>
                </a:lnTo>
                <a:lnTo>
                  <a:pt x="3352800" y="175497"/>
                </a:lnTo>
                <a:lnTo>
                  <a:pt x="3314700" y="178135"/>
                </a:lnTo>
                <a:lnTo>
                  <a:pt x="3276600" y="180310"/>
                </a:lnTo>
                <a:lnTo>
                  <a:pt x="3238500" y="182039"/>
                </a:lnTo>
                <a:lnTo>
                  <a:pt x="3200400" y="183338"/>
                </a:lnTo>
                <a:lnTo>
                  <a:pt x="3149600" y="184227"/>
                </a:lnTo>
                <a:lnTo>
                  <a:pt x="3111500" y="184723"/>
                </a:lnTo>
                <a:lnTo>
                  <a:pt x="3073400" y="184843"/>
                </a:lnTo>
                <a:lnTo>
                  <a:pt x="3035300" y="184605"/>
                </a:lnTo>
                <a:lnTo>
                  <a:pt x="2997200" y="184027"/>
                </a:lnTo>
                <a:lnTo>
                  <a:pt x="2959100" y="183126"/>
                </a:lnTo>
                <a:lnTo>
                  <a:pt x="2921000" y="181920"/>
                </a:lnTo>
                <a:lnTo>
                  <a:pt x="2882900" y="180427"/>
                </a:lnTo>
                <a:lnTo>
                  <a:pt x="2832100" y="178664"/>
                </a:lnTo>
                <a:lnTo>
                  <a:pt x="2794000" y="176649"/>
                </a:lnTo>
                <a:lnTo>
                  <a:pt x="2755900" y="174400"/>
                </a:lnTo>
                <a:lnTo>
                  <a:pt x="2717800" y="171934"/>
                </a:lnTo>
                <a:lnTo>
                  <a:pt x="2679700" y="169269"/>
                </a:lnTo>
                <a:lnTo>
                  <a:pt x="2641600" y="166423"/>
                </a:lnTo>
                <a:lnTo>
                  <a:pt x="2603500" y="163413"/>
                </a:lnTo>
                <a:lnTo>
                  <a:pt x="2565400" y="160257"/>
                </a:lnTo>
                <a:lnTo>
                  <a:pt x="2438400" y="148827"/>
                </a:lnTo>
                <a:lnTo>
                  <a:pt x="2311400" y="135873"/>
                </a:lnTo>
                <a:lnTo>
                  <a:pt x="2197100" y="122157"/>
                </a:lnTo>
                <a:lnTo>
                  <a:pt x="1955800" y="92439"/>
                </a:lnTo>
                <a:lnTo>
                  <a:pt x="1854200" y="80723"/>
                </a:lnTo>
                <a:lnTo>
                  <a:pt x="1765300" y="69205"/>
                </a:lnTo>
                <a:lnTo>
                  <a:pt x="1663700" y="58045"/>
                </a:lnTo>
                <a:lnTo>
                  <a:pt x="1574800" y="47403"/>
                </a:lnTo>
                <a:lnTo>
                  <a:pt x="1473200" y="37438"/>
                </a:lnTo>
                <a:lnTo>
                  <a:pt x="1384300" y="28310"/>
                </a:lnTo>
                <a:lnTo>
                  <a:pt x="1282700" y="20180"/>
                </a:lnTo>
                <a:lnTo>
                  <a:pt x="1193800" y="13206"/>
                </a:lnTo>
                <a:lnTo>
                  <a:pt x="1092200" y="7550"/>
                </a:lnTo>
                <a:lnTo>
                  <a:pt x="1003300" y="3370"/>
                </a:lnTo>
                <a:lnTo>
                  <a:pt x="914400" y="827"/>
                </a:lnTo>
                <a:lnTo>
                  <a:pt x="812800" y="81"/>
                </a:lnTo>
                <a:lnTo>
                  <a:pt x="723900" y="1290"/>
                </a:lnTo>
                <a:lnTo>
                  <a:pt x="622300" y="4616"/>
                </a:lnTo>
                <a:lnTo>
                  <a:pt x="533400" y="10218"/>
                </a:lnTo>
                <a:lnTo>
                  <a:pt x="431800" y="18255"/>
                </a:lnTo>
                <a:lnTo>
                  <a:pt x="342900" y="28888"/>
                </a:lnTo>
                <a:lnTo>
                  <a:pt x="241300" y="42277"/>
                </a:lnTo>
                <a:lnTo>
                  <a:pt x="152400" y="58581"/>
                </a:lnTo>
                <a:lnTo>
                  <a:pt x="63500" y="77961"/>
                </a:lnTo>
                <a:lnTo>
                  <a:pt x="0" y="93201"/>
                </a:lnTo>
                <a:lnTo>
                  <a:pt x="0" y="103107"/>
                </a:lnTo>
                <a:lnTo>
                  <a:pt x="63500" y="89391"/>
                </a:lnTo>
                <a:lnTo>
                  <a:pt x="127000" y="76437"/>
                </a:lnTo>
                <a:lnTo>
                  <a:pt x="139700" y="72724"/>
                </a:lnTo>
                <a:lnTo>
                  <a:pt x="152400" y="69151"/>
                </a:lnTo>
                <a:lnTo>
                  <a:pt x="177800" y="65714"/>
                </a:lnTo>
                <a:lnTo>
                  <a:pt x="190500" y="62408"/>
                </a:lnTo>
                <a:lnTo>
                  <a:pt x="215900" y="59232"/>
                </a:lnTo>
                <a:lnTo>
                  <a:pt x="228600" y="56181"/>
                </a:lnTo>
                <a:lnTo>
                  <a:pt x="254000" y="53251"/>
                </a:lnTo>
                <a:lnTo>
                  <a:pt x="266700" y="50440"/>
                </a:lnTo>
                <a:lnTo>
                  <a:pt x="279400" y="47743"/>
                </a:lnTo>
                <a:lnTo>
                  <a:pt x="304800" y="45156"/>
                </a:lnTo>
                <a:lnTo>
                  <a:pt x="317500" y="42678"/>
                </a:lnTo>
                <a:lnTo>
                  <a:pt x="342900" y="40303"/>
                </a:lnTo>
                <a:lnTo>
                  <a:pt x="355600" y="38029"/>
                </a:lnTo>
                <a:lnTo>
                  <a:pt x="381000" y="35851"/>
                </a:lnTo>
                <a:lnTo>
                  <a:pt x="393700" y="33767"/>
                </a:lnTo>
                <a:lnTo>
                  <a:pt x="419100" y="31772"/>
                </a:lnTo>
                <a:lnTo>
                  <a:pt x="431800" y="29864"/>
                </a:lnTo>
                <a:lnTo>
                  <a:pt x="444500" y="28038"/>
                </a:lnTo>
                <a:lnTo>
                  <a:pt x="469900" y="26292"/>
                </a:lnTo>
                <a:lnTo>
                  <a:pt x="482600" y="24621"/>
                </a:lnTo>
                <a:lnTo>
                  <a:pt x="546100" y="20049"/>
                </a:lnTo>
                <a:lnTo>
                  <a:pt x="609600" y="16239"/>
                </a:lnTo>
                <a:lnTo>
                  <a:pt x="673100" y="13953"/>
                </a:lnTo>
                <a:lnTo>
                  <a:pt x="736600" y="12429"/>
                </a:lnTo>
                <a:lnTo>
                  <a:pt x="838200" y="11345"/>
                </a:lnTo>
                <a:lnTo>
                  <a:pt x="939800" y="12612"/>
                </a:lnTo>
                <a:lnTo>
                  <a:pt x="1041400" y="16011"/>
                </a:lnTo>
                <a:lnTo>
                  <a:pt x="1143000" y="21324"/>
                </a:lnTo>
                <a:lnTo>
                  <a:pt x="1244600" y="28332"/>
                </a:lnTo>
                <a:lnTo>
                  <a:pt x="1358900" y="36818"/>
                </a:lnTo>
                <a:lnTo>
                  <a:pt x="1460500" y="46563"/>
                </a:lnTo>
                <a:lnTo>
                  <a:pt x="1562100" y="57348"/>
                </a:lnTo>
                <a:lnTo>
                  <a:pt x="1663700" y="68955"/>
                </a:lnTo>
                <a:lnTo>
                  <a:pt x="1765300" y="81166"/>
                </a:lnTo>
                <a:lnTo>
                  <a:pt x="1866900" y="93762"/>
                </a:lnTo>
                <a:lnTo>
                  <a:pt x="1981200" y="106526"/>
                </a:lnTo>
                <a:lnTo>
                  <a:pt x="2082800" y="119238"/>
                </a:lnTo>
                <a:lnTo>
                  <a:pt x="2184400" y="131681"/>
                </a:lnTo>
                <a:lnTo>
                  <a:pt x="2286000" y="143636"/>
                </a:lnTo>
                <a:lnTo>
                  <a:pt x="2387600" y="154885"/>
                </a:lnTo>
                <a:lnTo>
                  <a:pt x="2489200" y="165209"/>
                </a:lnTo>
                <a:lnTo>
                  <a:pt x="2590800" y="174390"/>
                </a:lnTo>
                <a:lnTo>
                  <a:pt x="2705100" y="182210"/>
                </a:lnTo>
                <a:lnTo>
                  <a:pt x="2806700" y="188451"/>
                </a:lnTo>
                <a:lnTo>
                  <a:pt x="2921000" y="193785"/>
                </a:lnTo>
                <a:lnTo>
                  <a:pt x="2984500" y="195309"/>
                </a:lnTo>
                <a:lnTo>
                  <a:pt x="3048000" y="196071"/>
                </a:lnTo>
                <a:lnTo>
                  <a:pt x="3086100" y="196097"/>
                </a:lnTo>
                <a:lnTo>
                  <a:pt x="3111500" y="195967"/>
                </a:lnTo>
                <a:lnTo>
                  <a:pt x="3136900" y="195736"/>
                </a:lnTo>
                <a:lnTo>
                  <a:pt x="3149600" y="195404"/>
                </a:lnTo>
                <a:lnTo>
                  <a:pt x="3175000" y="194966"/>
                </a:lnTo>
                <a:lnTo>
                  <a:pt x="3200400" y="194420"/>
                </a:lnTo>
                <a:lnTo>
                  <a:pt x="3213100" y="193764"/>
                </a:lnTo>
                <a:lnTo>
                  <a:pt x="3238500" y="192994"/>
                </a:lnTo>
                <a:lnTo>
                  <a:pt x="3263900" y="192108"/>
                </a:lnTo>
                <a:lnTo>
                  <a:pt x="3289300" y="191103"/>
                </a:lnTo>
                <a:lnTo>
                  <a:pt x="3302000" y="189977"/>
                </a:lnTo>
                <a:lnTo>
                  <a:pt x="3327400" y="188726"/>
                </a:lnTo>
                <a:lnTo>
                  <a:pt x="3352800" y="187348"/>
                </a:lnTo>
                <a:lnTo>
                  <a:pt x="3365500" y="185841"/>
                </a:lnTo>
                <a:lnTo>
                  <a:pt x="3390900" y="184200"/>
                </a:lnTo>
                <a:lnTo>
                  <a:pt x="3416300" y="182425"/>
                </a:lnTo>
                <a:lnTo>
                  <a:pt x="3429000" y="180511"/>
                </a:lnTo>
                <a:lnTo>
                  <a:pt x="3454400" y="178457"/>
                </a:lnTo>
                <a:lnTo>
                  <a:pt x="3479800" y="176259"/>
                </a:lnTo>
                <a:lnTo>
                  <a:pt x="3530600" y="170163"/>
                </a:lnTo>
                <a:lnTo>
                  <a:pt x="3619500" y="159184"/>
                </a:lnTo>
                <a:lnTo>
                  <a:pt x="3632200" y="156447"/>
                </a:lnTo>
                <a:lnTo>
                  <a:pt x="3657600" y="153575"/>
                </a:lnTo>
                <a:lnTo>
                  <a:pt x="3670300" y="150572"/>
                </a:lnTo>
                <a:lnTo>
                  <a:pt x="3695700" y="147446"/>
                </a:lnTo>
                <a:lnTo>
                  <a:pt x="3708400" y="144201"/>
                </a:lnTo>
                <a:lnTo>
                  <a:pt x="3721100" y="140843"/>
                </a:lnTo>
                <a:lnTo>
                  <a:pt x="3746500" y="137376"/>
                </a:lnTo>
                <a:lnTo>
                  <a:pt x="3759200" y="133808"/>
                </a:lnTo>
                <a:lnTo>
                  <a:pt x="3784600" y="130143"/>
                </a:lnTo>
                <a:lnTo>
                  <a:pt x="3797300" y="126387"/>
                </a:lnTo>
                <a:lnTo>
                  <a:pt x="3822700" y="122545"/>
                </a:lnTo>
                <a:lnTo>
                  <a:pt x="3835400" y="118624"/>
                </a:lnTo>
                <a:lnTo>
                  <a:pt x="3848100" y="114627"/>
                </a:lnTo>
                <a:lnTo>
                  <a:pt x="3873500" y="110562"/>
                </a:lnTo>
                <a:lnTo>
                  <a:pt x="3886200" y="106433"/>
                </a:lnTo>
                <a:lnTo>
                  <a:pt x="3911600" y="102245"/>
                </a:lnTo>
                <a:lnTo>
                  <a:pt x="3924300" y="98006"/>
                </a:lnTo>
                <a:lnTo>
                  <a:pt x="3962400" y="89391"/>
                </a:lnTo>
                <a:lnTo>
                  <a:pt x="4025900" y="76437"/>
                </a:lnTo>
                <a:lnTo>
                  <a:pt x="4089400" y="64245"/>
                </a:lnTo>
                <a:lnTo>
                  <a:pt x="4140200" y="56320"/>
                </a:lnTo>
                <a:lnTo>
                  <a:pt x="4140200" y="54339"/>
                </a:lnTo>
                <a:lnTo>
                  <a:pt x="4203700" y="45195"/>
                </a:lnTo>
                <a:lnTo>
                  <a:pt x="4254500" y="38640"/>
                </a:lnTo>
                <a:lnTo>
                  <a:pt x="4305300" y="32905"/>
                </a:lnTo>
                <a:lnTo>
                  <a:pt x="4356100" y="27943"/>
                </a:lnTo>
                <a:lnTo>
                  <a:pt x="4406900" y="23706"/>
                </a:lnTo>
                <a:lnTo>
                  <a:pt x="4419600" y="21845"/>
                </a:lnTo>
                <a:lnTo>
                  <a:pt x="4470400" y="18610"/>
                </a:lnTo>
                <a:lnTo>
                  <a:pt x="4521200" y="15983"/>
                </a:lnTo>
                <a:lnTo>
                  <a:pt x="4572000" y="13917"/>
                </a:lnTo>
                <a:lnTo>
                  <a:pt x="4622800" y="12367"/>
                </a:lnTo>
                <a:lnTo>
                  <a:pt x="4673600" y="11285"/>
                </a:lnTo>
                <a:lnTo>
                  <a:pt x="4699000" y="10905"/>
                </a:lnTo>
                <a:lnTo>
                  <a:pt x="4749800" y="10905"/>
                </a:lnTo>
                <a:lnTo>
                  <a:pt x="4813300" y="11667"/>
                </a:lnTo>
                <a:lnTo>
                  <a:pt x="4965700" y="16597"/>
                </a:lnTo>
                <a:lnTo>
                  <a:pt x="5105400" y="25207"/>
                </a:lnTo>
                <a:lnTo>
                  <a:pt x="5257800" y="36890"/>
                </a:lnTo>
                <a:lnTo>
                  <a:pt x="5397500" y="51039"/>
                </a:lnTo>
                <a:lnTo>
                  <a:pt x="5549900" y="67048"/>
                </a:lnTo>
                <a:lnTo>
                  <a:pt x="5689600" y="84309"/>
                </a:lnTo>
                <a:lnTo>
                  <a:pt x="5842000" y="102215"/>
                </a:lnTo>
                <a:lnTo>
                  <a:pt x="5994400" y="120160"/>
                </a:lnTo>
                <a:lnTo>
                  <a:pt x="6134100" y="137536"/>
                </a:lnTo>
                <a:lnTo>
                  <a:pt x="6286500" y="153737"/>
                </a:lnTo>
                <a:lnTo>
                  <a:pt x="6426200" y="168155"/>
                </a:lnTo>
                <a:lnTo>
                  <a:pt x="6578600" y="180185"/>
                </a:lnTo>
                <a:lnTo>
                  <a:pt x="6718300" y="189219"/>
                </a:lnTo>
                <a:lnTo>
                  <a:pt x="6870700" y="194649"/>
                </a:lnTo>
                <a:lnTo>
                  <a:pt x="6883400" y="194760"/>
                </a:lnTo>
                <a:lnTo>
                  <a:pt x="6883400" y="183879"/>
                </a:lnTo>
                <a:lnTo>
                  <a:pt x="6896100" y="183879"/>
                </a:lnTo>
                <a:close/>
              </a:path>
              <a:path w="7810500" h="1541145">
                <a:moveTo>
                  <a:pt x="6896100" y="1528809"/>
                </a:moveTo>
                <a:lnTo>
                  <a:pt x="6832600" y="1527285"/>
                </a:lnTo>
                <a:lnTo>
                  <a:pt x="6705600" y="1521951"/>
                </a:lnTo>
                <a:lnTo>
                  <a:pt x="6604000" y="1515787"/>
                </a:lnTo>
                <a:lnTo>
                  <a:pt x="6502400" y="1508036"/>
                </a:lnTo>
                <a:lnTo>
                  <a:pt x="6286500" y="1488647"/>
                </a:lnTo>
                <a:lnTo>
                  <a:pt x="6184900" y="1477445"/>
                </a:lnTo>
                <a:lnTo>
                  <a:pt x="6083300" y="1465529"/>
                </a:lnTo>
                <a:lnTo>
                  <a:pt x="5981700" y="1453117"/>
                </a:lnTo>
                <a:lnTo>
                  <a:pt x="5880100" y="1440428"/>
                </a:lnTo>
                <a:lnTo>
                  <a:pt x="5778500" y="1427679"/>
                </a:lnTo>
                <a:lnTo>
                  <a:pt x="5676900" y="1415090"/>
                </a:lnTo>
                <a:lnTo>
                  <a:pt x="5562600" y="1402877"/>
                </a:lnTo>
                <a:lnTo>
                  <a:pt x="5461000" y="1391259"/>
                </a:lnTo>
                <a:lnTo>
                  <a:pt x="5359400" y="1380455"/>
                </a:lnTo>
                <a:lnTo>
                  <a:pt x="5257800" y="1370682"/>
                </a:lnTo>
                <a:lnTo>
                  <a:pt x="5156200" y="1362159"/>
                </a:lnTo>
                <a:lnTo>
                  <a:pt x="5054600" y="1355104"/>
                </a:lnTo>
                <a:lnTo>
                  <a:pt x="4940300" y="1349736"/>
                </a:lnTo>
                <a:lnTo>
                  <a:pt x="4838700" y="1346271"/>
                </a:lnTo>
                <a:lnTo>
                  <a:pt x="4737100" y="1344930"/>
                </a:lnTo>
                <a:lnTo>
                  <a:pt x="4635500" y="1345929"/>
                </a:lnTo>
                <a:lnTo>
                  <a:pt x="4572000" y="1347453"/>
                </a:lnTo>
                <a:lnTo>
                  <a:pt x="4445000" y="1353549"/>
                </a:lnTo>
                <a:lnTo>
                  <a:pt x="4432300" y="1354909"/>
                </a:lnTo>
                <a:lnTo>
                  <a:pt x="4419600" y="1356348"/>
                </a:lnTo>
                <a:lnTo>
                  <a:pt x="4394200" y="1357867"/>
                </a:lnTo>
                <a:lnTo>
                  <a:pt x="4381500" y="1359470"/>
                </a:lnTo>
                <a:lnTo>
                  <a:pt x="4356100" y="1361159"/>
                </a:lnTo>
                <a:lnTo>
                  <a:pt x="4343400" y="1362936"/>
                </a:lnTo>
                <a:lnTo>
                  <a:pt x="4318000" y="1364804"/>
                </a:lnTo>
                <a:lnTo>
                  <a:pt x="4305300" y="1366766"/>
                </a:lnTo>
                <a:lnTo>
                  <a:pt x="4279900" y="1368823"/>
                </a:lnTo>
                <a:lnTo>
                  <a:pt x="4267200" y="1370979"/>
                </a:lnTo>
                <a:lnTo>
                  <a:pt x="4241800" y="1373236"/>
                </a:lnTo>
                <a:lnTo>
                  <a:pt x="4229100" y="1375597"/>
                </a:lnTo>
                <a:lnTo>
                  <a:pt x="4216400" y="1378063"/>
                </a:lnTo>
                <a:lnTo>
                  <a:pt x="4191000" y="1380638"/>
                </a:lnTo>
                <a:lnTo>
                  <a:pt x="4178300" y="1383324"/>
                </a:lnTo>
                <a:lnTo>
                  <a:pt x="4152900" y="1386123"/>
                </a:lnTo>
                <a:lnTo>
                  <a:pt x="4140200" y="1389039"/>
                </a:lnTo>
                <a:lnTo>
                  <a:pt x="4114800" y="1392073"/>
                </a:lnTo>
                <a:lnTo>
                  <a:pt x="4102100" y="1395228"/>
                </a:lnTo>
                <a:lnTo>
                  <a:pt x="4089400" y="1398507"/>
                </a:lnTo>
                <a:lnTo>
                  <a:pt x="4025900" y="1409937"/>
                </a:lnTo>
                <a:lnTo>
                  <a:pt x="3962400" y="1422891"/>
                </a:lnTo>
                <a:lnTo>
                  <a:pt x="3937000" y="1427467"/>
                </a:lnTo>
                <a:lnTo>
                  <a:pt x="3924300" y="1431952"/>
                </a:lnTo>
                <a:lnTo>
                  <a:pt x="3911600" y="1436344"/>
                </a:lnTo>
                <a:lnTo>
                  <a:pt x="3886200" y="1440642"/>
                </a:lnTo>
                <a:lnTo>
                  <a:pt x="3873500" y="1444844"/>
                </a:lnTo>
                <a:lnTo>
                  <a:pt x="3848100" y="1448948"/>
                </a:lnTo>
                <a:lnTo>
                  <a:pt x="3835400" y="1452953"/>
                </a:lnTo>
                <a:lnTo>
                  <a:pt x="3810000" y="1456857"/>
                </a:lnTo>
                <a:lnTo>
                  <a:pt x="3797300" y="1460659"/>
                </a:lnTo>
                <a:lnTo>
                  <a:pt x="3784600" y="1464358"/>
                </a:lnTo>
                <a:lnTo>
                  <a:pt x="3759200" y="1467950"/>
                </a:lnTo>
                <a:lnTo>
                  <a:pt x="3746500" y="1471436"/>
                </a:lnTo>
                <a:lnTo>
                  <a:pt x="3721100" y="1474813"/>
                </a:lnTo>
                <a:lnTo>
                  <a:pt x="3708400" y="1478080"/>
                </a:lnTo>
                <a:lnTo>
                  <a:pt x="3683000" y="1481235"/>
                </a:lnTo>
                <a:lnTo>
                  <a:pt x="3670300" y="1484277"/>
                </a:lnTo>
                <a:lnTo>
                  <a:pt x="3657600" y="1487204"/>
                </a:lnTo>
                <a:lnTo>
                  <a:pt x="3632200" y="1490015"/>
                </a:lnTo>
                <a:lnTo>
                  <a:pt x="3619500" y="1492708"/>
                </a:lnTo>
                <a:lnTo>
                  <a:pt x="3530600" y="1503663"/>
                </a:lnTo>
                <a:lnTo>
                  <a:pt x="3479800" y="1510521"/>
                </a:lnTo>
                <a:lnTo>
                  <a:pt x="3416300" y="1515855"/>
                </a:lnTo>
                <a:lnTo>
                  <a:pt x="3352800" y="1520427"/>
                </a:lnTo>
                <a:lnTo>
                  <a:pt x="3314700" y="1523065"/>
                </a:lnTo>
                <a:lnTo>
                  <a:pt x="3276600" y="1525240"/>
                </a:lnTo>
                <a:lnTo>
                  <a:pt x="3238500" y="1526969"/>
                </a:lnTo>
                <a:lnTo>
                  <a:pt x="3200400" y="1528268"/>
                </a:lnTo>
                <a:lnTo>
                  <a:pt x="3149600" y="1529157"/>
                </a:lnTo>
                <a:lnTo>
                  <a:pt x="3111500" y="1529653"/>
                </a:lnTo>
                <a:lnTo>
                  <a:pt x="3073400" y="1529773"/>
                </a:lnTo>
                <a:lnTo>
                  <a:pt x="3035300" y="1529535"/>
                </a:lnTo>
                <a:lnTo>
                  <a:pt x="2997200" y="1528957"/>
                </a:lnTo>
                <a:lnTo>
                  <a:pt x="2959100" y="1528056"/>
                </a:lnTo>
                <a:lnTo>
                  <a:pt x="2921000" y="1526850"/>
                </a:lnTo>
                <a:lnTo>
                  <a:pt x="2882900" y="1525357"/>
                </a:lnTo>
                <a:lnTo>
                  <a:pt x="2832100" y="1523594"/>
                </a:lnTo>
                <a:lnTo>
                  <a:pt x="2794000" y="1521579"/>
                </a:lnTo>
                <a:lnTo>
                  <a:pt x="2755900" y="1519330"/>
                </a:lnTo>
                <a:lnTo>
                  <a:pt x="2717800" y="1516864"/>
                </a:lnTo>
                <a:lnTo>
                  <a:pt x="2679700" y="1514199"/>
                </a:lnTo>
                <a:lnTo>
                  <a:pt x="2641600" y="1511353"/>
                </a:lnTo>
                <a:lnTo>
                  <a:pt x="2603500" y="1508343"/>
                </a:lnTo>
                <a:lnTo>
                  <a:pt x="2565400" y="1505187"/>
                </a:lnTo>
                <a:lnTo>
                  <a:pt x="2438400" y="1493757"/>
                </a:lnTo>
                <a:lnTo>
                  <a:pt x="2311400" y="1480803"/>
                </a:lnTo>
                <a:lnTo>
                  <a:pt x="2197100" y="1467087"/>
                </a:lnTo>
                <a:lnTo>
                  <a:pt x="1955800" y="1437369"/>
                </a:lnTo>
                <a:lnTo>
                  <a:pt x="1854200" y="1425674"/>
                </a:lnTo>
                <a:lnTo>
                  <a:pt x="1765300" y="1414169"/>
                </a:lnTo>
                <a:lnTo>
                  <a:pt x="1663700" y="1403016"/>
                </a:lnTo>
                <a:lnTo>
                  <a:pt x="1574800" y="1392375"/>
                </a:lnTo>
                <a:lnTo>
                  <a:pt x="1473200" y="1382407"/>
                </a:lnTo>
                <a:lnTo>
                  <a:pt x="1384300" y="1373272"/>
                </a:lnTo>
                <a:lnTo>
                  <a:pt x="1282700" y="1365131"/>
                </a:lnTo>
                <a:lnTo>
                  <a:pt x="1193800" y="1358146"/>
                </a:lnTo>
                <a:lnTo>
                  <a:pt x="1092200" y="1352475"/>
                </a:lnTo>
                <a:lnTo>
                  <a:pt x="1003300" y="1348281"/>
                </a:lnTo>
                <a:lnTo>
                  <a:pt x="914400" y="1345724"/>
                </a:lnTo>
                <a:lnTo>
                  <a:pt x="812800" y="1344965"/>
                </a:lnTo>
                <a:lnTo>
                  <a:pt x="723900" y="1346164"/>
                </a:lnTo>
                <a:lnTo>
                  <a:pt x="622300" y="1349482"/>
                </a:lnTo>
                <a:lnTo>
                  <a:pt x="533400" y="1355080"/>
                </a:lnTo>
                <a:lnTo>
                  <a:pt x="431800" y="1363118"/>
                </a:lnTo>
                <a:lnTo>
                  <a:pt x="342900" y="1373758"/>
                </a:lnTo>
                <a:lnTo>
                  <a:pt x="241300" y="1387159"/>
                </a:lnTo>
                <a:lnTo>
                  <a:pt x="152400" y="1403483"/>
                </a:lnTo>
                <a:lnTo>
                  <a:pt x="63500" y="1422891"/>
                </a:lnTo>
                <a:lnTo>
                  <a:pt x="0" y="1437369"/>
                </a:lnTo>
                <a:lnTo>
                  <a:pt x="0" y="1449561"/>
                </a:lnTo>
                <a:lnTo>
                  <a:pt x="63500" y="1433559"/>
                </a:lnTo>
                <a:lnTo>
                  <a:pt x="127000" y="1420605"/>
                </a:lnTo>
                <a:lnTo>
                  <a:pt x="127000" y="1421367"/>
                </a:lnTo>
                <a:lnTo>
                  <a:pt x="177800" y="1409175"/>
                </a:lnTo>
                <a:lnTo>
                  <a:pt x="215900" y="1404202"/>
                </a:lnTo>
                <a:lnTo>
                  <a:pt x="228600" y="1401755"/>
                </a:lnTo>
                <a:lnTo>
                  <a:pt x="241300" y="1399340"/>
                </a:lnTo>
                <a:lnTo>
                  <a:pt x="254000" y="1396965"/>
                </a:lnTo>
                <a:lnTo>
                  <a:pt x="279400" y="1394633"/>
                </a:lnTo>
                <a:lnTo>
                  <a:pt x="292100" y="1392350"/>
                </a:lnTo>
                <a:lnTo>
                  <a:pt x="304800" y="1390121"/>
                </a:lnTo>
                <a:lnTo>
                  <a:pt x="317500" y="1387952"/>
                </a:lnTo>
                <a:lnTo>
                  <a:pt x="330200" y="1385848"/>
                </a:lnTo>
                <a:lnTo>
                  <a:pt x="355600" y="1383814"/>
                </a:lnTo>
                <a:lnTo>
                  <a:pt x="368300" y="1381856"/>
                </a:lnTo>
                <a:lnTo>
                  <a:pt x="381000" y="1379979"/>
                </a:lnTo>
                <a:lnTo>
                  <a:pt x="393700" y="1378188"/>
                </a:lnTo>
                <a:lnTo>
                  <a:pt x="406400" y="1376488"/>
                </a:lnTo>
                <a:lnTo>
                  <a:pt x="431800" y="1374886"/>
                </a:lnTo>
                <a:lnTo>
                  <a:pt x="444500" y="1373385"/>
                </a:lnTo>
                <a:lnTo>
                  <a:pt x="546100" y="1364979"/>
                </a:lnTo>
                <a:lnTo>
                  <a:pt x="609600" y="1361169"/>
                </a:lnTo>
                <a:lnTo>
                  <a:pt x="673100" y="1358883"/>
                </a:lnTo>
                <a:lnTo>
                  <a:pt x="838200" y="1356249"/>
                </a:lnTo>
                <a:lnTo>
                  <a:pt x="1003300" y="1359449"/>
                </a:lnTo>
                <a:lnTo>
                  <a:pt x="1168400" y="1367622"/>
                </a:lnTo>
                <a:lnTo>
                  <a:pt x="1333500" y="1379906"/>
                </a:lnTo>
                <a:lnTo>
                  <a:pt x="1498600" y="1395443"/>
                </a:lnTo>
                <a:lnTo>
                  <a:pt x="1663700" y="1413371"/>
                </a:lnTo>
                <a:lnTo>
                  <a:pt x="1828800" y="1432830"/>
                </a:lnTo>
                <a:lnTo>
                  <a:pt x="1993900" y="1452958"/>
                </a:lnTo>
                <a:lnTo>
                  <a:pt x="2159000" y="1472897"/>
                </a:lnTo>
                <a:lnTo>
                  <a:pt x="2324100" y="1491785"/>
                </a:lnTo>
                <a:lnTo>
                  <a:pt x="2489200" y="1508761"/>
                </a:lnTo>
                <a:lnTo>
                  <a:pt x="2641600" y="1522966"/>
                </a:lnTo>
                <a:lnTo>
                  <a:pt x="2806700" y="1533539"/>
                </a:lnTo>
                <a:lnTo>
                  <a:pt x="2971800" y="1539618"/>
                </a:lnTo>
                <a:lnTo>
                  <a:pt x="3136900" y="1540345"/>
                </a:lnTo>
                <a:lnTo>
                  <a:pt x="3302000" y="1534857"/>
                </a:lnTo>
                <a:lnTo>
                  <a:pt x="3467100" y="1522295"/>
                </a:lnTo>
                <a:lnTo>
                  <a:pt x="3632200" y="1501798"/>
                </a:lnTo>
                <a:lnTo>
                  <a:pt x="3797300" y="1472506"/>
                </a:lnTo>
                <a:lnTo>
                  <a:pt x="3962400" y="1433559"/>
                </a:lnTo>
                <a:lnTo>
                  <a:pt x="4025900" y="1420605"/>
                </a:lnTo>
                <a:lnTo>
                  <a:pt x="4025900" y="1421367"/>
                </a:lnTo>
                <a:lnTo>
                  <a:pt x="4089400" y="1409175"/>
                </a:lnTo>
                <a:lnTo>
                  <a:pt x="4140200" y="1401250"/>
                </a:lnTo>
                <a:lnTo>
                  <a:pt x="4140200" y="1399269"/>
                </a:lnTo>
                <a:lnTo>
                  <a:pt x="4203700" y="1390125"/>
                </a:lnTo>
                <a:lnTo>
                  <a:pt x="4254500" y="1383507"/>
                </a:lnTo>
                <a:lnTo>
                  <a:pt x="4305300" y="1377719"/>
                </a:lnTo>
                <a:lnTo>
                  <a:pt x="4356100" y="1372717"/>
                </a:lnTo>
                <a:lnTo>
                  <a:pt x="4406900" y="1368453"/>
                </a:lnTo>
                <a:lnTo>
                  <a:pt x="4419600" y="1366584"/>
                </a:lnTo>
                <a:lnTo>
                  <a:pt x="4470400" y="1363344"/>
                </a:lnTo>
                <a:lnTo>
                  <a:pt x="4521200" y="1360729"/>
                </a:lnTo>
                <a:lnTo>
                  <a:pt x="4572000" y="1358692"/>
                </a:lnTo>
                <a:lnTo>
                  <a:pt x="4622800" y="1357189"/>
                </a:lnTo>
                <a:lnTo>
                  <a:pt x="4673600" y="1356174"/>
                </a:lnTo>
                <a:lnTo>
                  <a:pt x="4699000" y="1355835"/>
                </a:lnTo>
                <a:lnTo>
                  <a:pt x="4749800" y="1355835"/>
                </a:lnTo>
                <a:lnTo>
                  <a:pt x="4813300" y="1356597"/>
                </a:lnTo>
                <a:lnTo>
                  <a:pt x="4965700" y="1361454"/>
                </a:lnTo>
                <a:lnTo>
                  <a:pt x="5105400" y="1370007"/>
                </a:lnTo>
                <a:lnTo>
                  <a:pt x="5257800" y="1381646"/>
                </a:lnTo>
                <a:lnTo>
                  <a:pt x="5397500" y="1395763"/>
                </a:lnTo>
                <a:lnTo>
                  <a:pt x="5549900" y="1411751"/>
                </a:lnTo>
                <a:lnTo>
                  <a:pt x="5689600" y="1429001"/>
                </a:lnTo>
                <a:lnTo>
                  <a:pt x="5842000" y="1446905"/>
                </a:lnTo>
                <a:lnTo>
                  <a:pt x="5994400" y="1464855"/>
                </a:lnTo>
                <a:lnTo>
                  <a:pt x="6134100" y="1482244"/>
                </a:lnTo>
                <a:lnTo>
                  <a:pt x="6286500" y="1498462"/>
                </a:lnTo>
                <a:lnTo>
                  <a:pt x="6426200" y="1512902"/>
                </a:lnTo>
                <a:lnTo>
                  <a:pt x="6578600" y="1524956"/>
                </a:lnTo>
                <a:lnTo>
                  <a:pt x="6718300" y="1534015"/>
                </a:lnTo>
                <a:lnTo>
                  <a:pt x="6870700" y="1539473"/>
                </a:lnTo>
                <a:lnTo>
                  <a:pt x="6883400" y="1539586"/>
                </a:lnTo>
                <a:lnTo>
                  <a:pt x="6883400" y="1528809"/>
                </a:lnTo>
                <a:lnTo>
                  <a:pt x="6896100" y="1528809"/>
                </a:lnTo>
                <a:close/>
              </a:path>
              <a:path w="7810500" h="1541145">
                <a:moveTo>
                  <a:pt x="4152900" y="54339"/>
                </a:moveTo>
                <a:lnTo>
                  <a:pt x="4140200" y="54339"/>
                </a:lnTo>
                <a:lnTo>
                  <a:pt x="4140200" y="56320"/>
                </a:lnTo>
                <a:lnTo>
                  <a:pt x="4152900" y="54339"/>
                </a:lnTo>
                <a:close/>
              </a:path>
              <a:path w="7810500" h="1541145">
                <a:moveTo>
                  <a:pt x="4152900" y="1399269"/>
                </a:moveTo>
                <a:lnTo>
                  <a:pt x="4140200" y="1399269"/>
                </a:lnTo>
                <a:lnTo>
                  <a:pt x="4140200" y="1401250"/>
                </a:lnTo>
                <a:lnTo>
                  <a:pt x="4152900" y="1399269"/>
                </a:lnTo>
                <a:close/>
              </a:path>
              <a:path w="7810500" h="1541145">
                <a:moveTo>
                  <a:pt x="7810500" y="103107"/>
                </a:moveTo>
                <a:lnTo>
                  <a:pt x="7810500" y="90915"/>
                </a:lnTo>
                <a:lnTo>
                  <a:pt x="7747000" y="106917"/>
                </a:lnTo>
                <a:lnTo>
                  <a:pt x="7683500" y="119871"/>
                </a:lnTo>
                <a:lnTo>
                  <a:pt x="7620000" y="131301"/>
                </a:lnTo>
                <a:lnTo>
                  <a:pt x="7556500" y="141969"/>
                </a:lnTo>
                <a:lnTo>
                  <a:pt x="7493000" y="151113"/>
                </a:lnTo>
                <a:lnTo>
                  <a:pt x="7442200" y="158733"/>
                </a:lnTo>
                <a:lnTo>
                  <a:pt x="7391400" y="164089"/>
                </a:lnTo>
                <a:lnTo>
                  <a:pt x="7340600" y="168828"/>
                </a:lnTo>
                <a:lnTo>
                  <a:pt x="7289800" y="172950"/>
                </a:lnTo>
                <a:lnTo>
                  <a:pt x="7239000" y="176457"/>
                </a:lnTo>
                <a:lnTo>
                  <a:pt x="7188200" y="179349"/>
                </a:lnTo>
                <a:lnTo>
                  <a:pt x="7175500" y="180566"/>
                </a:lnTo>
                <a:lnTo>
                  <a:pt x="7124700" y="182539"/>
                </a:lnTo>
                <a:lnTo>
                  <a:pt x="7073900" y="183902"/>
                </a:lnTo>
                <a:lnTo>
                  <a:pt x="7023100" y="184654"/>
                </a:lnTo>
                <a:lnTo>
                  <a:pt x="6972300" y="184797"/>
                </a:lnTo>
                <a:lnTo>
                  <a:pt x="6946900" y="184641"/>
                </a:lnTo>
                <a:lnTo>
                  <a:pt x="6883400" y="183879"/>
                </a:lnTo>
                <a:lnTo>
                  <a:pt x="6883400" y="194760"/>
                </a:lnTo>
                <a:lnTo>
                  <a:pt x="7010400" y="195870"/>
                </a:lnTo>
                <a:lnTo>
                  <a:pt x="7162800" y="192274"/>
                </a:lnTo>
                <a:lnTo>
                  <a:pt x="7302500" y="183254"/>
                </a:lnTo>
                <a:lnTo>
                  <a:pt x="7454900" y="168204"/>
                </a:lnTo>
                <a:lnTo>
                  <a:pt x="7594600" y="146517"/>
                </a:lnTo>
                <a:lnTo>
                  <a:pt x="7747000" y="117585"/>
                </a:lnTo>
                <a:lnTo>
                  <a:pt x="7797800" y="106002"/>
                </a:lnTo>
                <a:lnTo>
                  <a:pt x="7797800" y="97773"/>
                </a:lnTo>
                <a:lnTo>
                  <a:pt x="7810500" y="103107"/>
                </a:lnTo>
                <a:close/>
              </a:path>
              <a:path w="7810500" h="1541145">
                <a:moveTo>
                  <a:pt x="7810500" y="1447275"/>
                </a:moveTo>
                <a:lnTo>
                  <a:pt x="7810500" y="103107"/>
                </a:lnTo>
                <a:lnTo>
                  <a:pt x="7797800" y="106002"/>
                </a:lnTo>
                <a:lnTo>
                  <a:pt x="7797800" y="1437369"/>
                </a:lnTo>
                <a:lnTo>
                  <a:pt x="7747000" y="1451847"/>
                </a:lnTo>
                <a:lnTo>
                  <a:pt x="7683500" y="1464801"/>
                </a:lnTo>
                <a:lnTo>
                  <a:pt x="7620000" y="1476231"/>
                </a:lnTo>
                <a:lnTo>
                  <a:pt x="7556500" y="1486137"/>
                </a:lnTo>
                <a:lnTo>
                  <a:pt x="7493000" y="1495281"/>
                </a:lnTo>
                <a:lnTo>
                  <a:pt x="7442200" y="1503663"/>
                </a:lnTo>
                <a:lnTo>
                  <a:pt x="7391400" y="1509019"/>
                </a:lnTo>
                <a:lnTo>
                  <a:pt x="7340600" y="1513756"/>
                </a:lnTo>
                <a:lnTo>
                  <a:pt x="7289800" y="1517877"/>
                </a:lnTo>
                <a:lnTo>
                  <a:pt x="7239000" y="1521383"/>
                </a:lnTo>
                <a:lnTo>
                  <a:pt x="7188200" y="1524275"/>
                </a:lnTo>
                <a:lnTo>
                  <a:pt x="7175500" y="1525491"/>
                </a:lnTo>
                <a:lnTo>
                  <a:pt x="7124700" y="1527464"/>
                </a:lnTo>
                <a:lnTo>
                  <a:pt x="7073900" y="1528826"/>
                </a:lnTo>
                <a:lnTo>
                  <a:pt x="7023100" y="1529580"/>
                </a:lnTo>
                <a:lnTo>
                  <a:pt x="6972300" y="1529725"/>
                </a:lnTo>
                <a:lnTo>
                  <a:pt x="6946900" y="1529571"/>
                </a:lnTo>
                <a:lnTo>
                  <a:pt x="6883400" y="1528809"/>
                </a:lnTo>
                <a:lnTo>
                  <a:pt x="6883400" y="1539586"/>
                </a:lnTo>
                <a:lnTo>
                  <a:pt x="7010400" y="1540720"/>
                </a:lnTo>
                <a:lnTo>
                  <a:pt x="7162800" y="1537148"/>
                </a:lnTo>
                <a:lnTo>
                  <a:pt x="7302500" y="1528150"/>
                </a:lnTo>
                <a:lnTo>
                  <a:pt x="7454900" y="1513117"/>
                </a:lnTo>
                <a:lnTo>
                  <a:pt x="7594600" y="1491441"/>
                </a:lnTo>
                <a:lnTo>
                  <a:pt x="7747000" y="1462515"/>
                </a:lnTo>
                <a:lnTo>
                  <a:pt x="7810500" y="1447275"/>
                </a:lnTo>
                <a:close/>
              </a:path>
              <a:path w="7810500" h="1541145">
                <a:moveTo>
                  <a:pt x="7810500" y="103107"/>
                </a:moveTo>
                <a:lnTo>
                  <a:pt x="7797800" y="97773"/>
                </a:lnTo>
                <a:lnTo>
                  <a:pt x="7797800" y="106002"/>
                </a:lnTo>
                <a:lnTo>
                  <a:pt x="7810500" y="103107"/>
                </a:lnTo>
                <a:close/>
              </a:path>
            </a:pathLst>
          </a:custGeom>
          <a:solidFill>
            <a:srgbClr val="41719C"/>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ysClr val="windowText" lastClr="000000"/>
              </a:solidFill>
              <a:effectLst/>
              <a:uLnTx/>
              <a:uFillTx/>
              <a:latin typeface="DengXian"/>
              <a:ea typeface="DengXian" panose="02010600030101010101" pitchFamily="2" charset="-122"/>
              <a:cs typeface="+mn-cs"/>
            </a:endParaRPr>
          </a:p>
        </p:txBody>
      </p:sp>
      <p:sp>
        <p:nvSpPr>
          <p:cNvPr id="21" name="文本框 2">
            <a:extLst>
              <a:ext uri="{FF2B5EF4-FFF2-40B4-BE49-F238E27FC236}">
                <a16:creationId xmlns:a16="http://schemas.microsoft.com/office/drawing/2014/main" xmlns="" id="{B337823A-81AE-4D6F-9B1A-8752816EC6DC}"/>
              </a:ext>
            </a:extLst>
          </p:cNvPr>
          <p:cNvSpPr txBox="1">
            <a:spLocks noChangeArrowheads="1"/>
          </p:cNvSpPr>
          <p:nvPr/>
        </p:nvSpPr>
        <p:spPr bwMode="auto">
          <a:xfrm>
            <a:off x="1411226" y="3744700"/>
            <a:ext cx="6134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rPr>
              <a:t>1048576*1024/500/3600/24=25 </a:t>
            </a:r>
            <a:r>
              <a:rPr kumimoji="0" lang="zh-CN" altLang="en-US" sz="28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rPr>
              <a:t>天</a:t>
            </a: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D815DCC5-0707-4B08-8F2B-8427DCDDF569}"/>
                  </a:ext>
                </a:extLst>
              </p:cNvPr>
              <p:cNvSpPr/>
              <p:nvPr/>
            </p:nvSpPr>
            <p:spPr>
              <a:xfrm>
                <a:off x="457200" y="1464761"/>
                <a:ext cx="6251494" cy="400110"/>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Wingdings" charset="2"/>
                  <a:buChar char="l"/>
                  <a:tabLst/>
                  <a:defRPr/>
                </a:pPr>
                <a:r>
                  <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存储：  </a:t>
                </a:r>
                <a:r>
                  <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B-K-M-G-T-P-E-Z(1024</a:t>
                </a:r>
                <a14:m>
                  <m:oMath xmlns:m="http://schemas.openxmlformats.org/officeDocument/2006/math">
                    <m:r>
                      <a:rPr kumimoji="0" lang="zh-CN" altLang="en-US" sz="2000" b="1" i="1" u="none" strike="noStrike" kern="0" cap="none" spc="0" normalizeH="0" baseline="0" noProof="0">
                        <a:ln>
                          <a:noFill/>
                        </a:ln>
                        <a:solidFill>
                          <a:srgbClr val="FF0000"/>
                        </a:solidFill>
                        <a:effectLst/>
                        <a:uLnTx/>
                        <a:uFillTx/>
                        <a:latin typeface="Cambria Math" panose="02040503050406030204" pitchFamily="18" charset="0"/>
                      </a:rPr>
                      <m:t>为单位</m:t>
                    </m:r>
                  </m:oMath>
                </a14:m>
                <a:r>
                  <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endParaRPr kumimoji="0" lang="zh-CN" altLang="en-US" sz="20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mc:Choice>
        <mc:Fallback xmlns="">
          <p:sp>
            <p:nvSpPr>
              <p:cNvPr id="22" name="矩形 21">
                <a:extLst>
                  <a:ext uri="{FF2B5EF4-FFF2-40B4-BE49-F238E27FC236}">
                    <a16:creationId xmlns:a16="http://schemas.microsoft.com/office/drawing/2014/main" id="{D815DCC5-0707-4B08-8F2B-8427DCDDF569}"/>
                  </a:ext>
                </a:extLst>
              </p:cNvPr>
              <p:cNvSpPr>
                <a:spLocks noRot="1" noChangeAspect="1" noMove="1" noResize="1" noEditPoints="1" noAdjustHandles="1" noChangeArrowheads="1" noChangeShapeType="1" noTextEdit="1"/>
              </p:cNvSpPr>
              <p:nvPr/>
            </p:nvSpPr>
            <p:spPr>
              <a:xfrm>
                <a:off x="457200" y="1464761"/>
                <a:ext cx="6251494" cy="400110"/>
              </a:xfrm>
              <a:prstGeom prst="rect">
                <a:avLst/>
              </a:prstGeom>
              <a:blipFill>
                <a:blip r:embed="rId3"/>
                <a:stretch>
                  <a:fillRect l="-877" t="-7576" b="-25758"/>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xmlns="" id="{3BFD57D6-6297-4D5F-B899-71C6573611FD}"/>
              </a:ext>
            </a:extLst>
          </p:cNvPr>
          <p:cNvSpPr>
            <a:spLocks noChangeArrowheads="1"/>
          </p:cNvSpPr>
          <p:nvPr/>
        </p:nvSpPr>
        <p:spPr bwMode="auto">
          <a:xfrm>
            <a:off x="498125" y="4533727"/>
            <a:ext cx="3687762" cy="47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4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rPr>
              <a:t>●  ZB</a:t>
            </a:r>
            <a:r>
              <a:rPr kumimoji="0" lang="zh-CN" altLang="en-US" sz="2000" b="1" i="0" u="none" strike="noStrike" kern="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rPr>
              <a:t>是多大呢？</a:t>
            </a:r>
            <a:endPar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4" name="object 3">
            <a:extLst>
              <a:ext uri="{FF2B5EF4-FFF2-40B4-BE49-F238E27FC236}">
                <a16:creationId xmlns:a16="http://schemas.microsoft.com/office/drawing/2014/main" xmlns="" id="{AC3C11FE-39E2-42A7-8F65-33D0BD564B74}"/>
              </a:ext>
            </a:extLst>
          </p:cNvPr>
          <p:cNvSpPr/>
          <p:nvPr/>
        </p:nvSpPr>
        <p:spPr bwMode="auto">
          <a:xfrm>
            <a:off x="1058068" y="5228973"/>
            <a:ext cx="7027863" cy="911225"/>
          </a:xfrm>
          <a:custGeom>
            <a:avLst/>
            <a:gdLst>
              <a:gd name="T0" fmla="*/ 7805166 w 7805420"/>
              <a:gd name="T1" fmla="*/ 92171 h 1529714"/>
              <a:gd name="T2" fmla="*/ 7414924 w 7805420"/>
              <a:gd name="T3" fmla="*/ 161300 h 1529714"/>
              <a:gd name="T4" fmla="*/ 7024646 w 7805420"/>
              <a:gd name="T5" fmla="*/ 184343 h 1529714"/>
              <a:gd name="T6" fmla="*/ 6634340 w 7805420"/>
              <a:gd name="T7" fmla="*/ 172821 h 1529714"/>
              <a:gd name="T8" fmla="*/ 6244016 w 7805420"/>
              <a:gd name="T9" fmla="*/ 138257 h 1529714"/>
              <a:gd name="T10" fmla="*/ 5658516 w 7805420"/>
              <a:gd name="T11" fmla="*/ 68408 h 1529714"/>
              <a:gd name="T12" fmla="*/ 5268187 w 7805420"/>
              <a:gd name="T13" fmla="*/ 26643 h 1529714"/>
              <a:gd name="T14" fmla="*/ 4877871 w 7805420"/>
              <a:gd name="T15" fmla="*/ 2160 h 1529714"/>
              <a:gd name="T16" fmla="*/ 4487578 w 7805420"/>
              <a:gd name="T17" fmla="*/ 6480 h 1529714"/>
              <a:gd name="T18" fmla="*/ 4097317 w 7805420"/>
              <a:gd name="T19" fmla="*/ 51126 h 1529714"/>
              <a:gd name="T20" fmla="*/ 3511981 w 7805420"/>
              <a:gd name="T21" fmla="*/ 161300 h 1529714"/>
              <a:gd name="T22" fmla="*/ 3121761 w 7805420"/>
              <a:gd name="T23" fmla="*/ 184343 h 1529714"/>
              <a:gd name="T24" fmla="*/ 2731541 w 7805420"/>
              <a:gd name="T25" fmla="*/ 172821 h 1529714"/>
              <a:gd name="T26" fmla="*/ 2341321 w 7805420"/>
              <a:gd name="T27" fmla="*/ 138257 h 1529714"/>
              <a:gd name="T28" fmla="*/ 1755990 w 7805420"/>
              <a:gd name="T29" fmla="*/ 68408 h 1529714"/>
              <a:gd name="T30" fmla="*/ 1365770 w 7805420"/>
              <a:gd name="T31" fmla="*/ 26643 h 1529714"/>
              <a:gd name="T32" fmla="*/ 975550 w 7805420"/>
              <a:gd name="T33" fmla="*/ 2160 h 1529714"/>
              <a:gd name="T34" fmla="*/ 585330 w 7805420"/>
              <a:gd name="T35" fmla="*/ 6480 h 1529714"/>
              <a:gd name="T36" fmla="*/ 195110 w 7805420"/>
              <a:gd name="T37" fmla="*/ 51126 h 1529714"/>
              <a:gd name="T38" fmla="*/ 0 w 7805420"/>
              <a:gd name="T39" fmla="*/ 1437101 h 1529714"/>
              <a:gd name="T40" fmla="*/ 390220 w 7805420"/>
              <a:gd name="T41" fmla="*/ 1367972 h 1529714"/>
              <a:gd name="T42" fmla="*/ 780440 w 7805420"/>
              <a:gd name="T43" fmla="*/ 1344930 h 1529714"/>
              <a:gd name="T44" fmla="*/ 1170660 w 7805420"/>
              <a:gd name="T45" fmla="*/ 1356451 h 1529714"/>
              <a:gd name="T46" fmla="*/ 1560880 w 7805420"/>
              <a:gd name="T47" fmla="*/ 1391015 h 1529714"/>
              <a:gd name="T48" fmla="*/ 2146211 w 7805420"/>
              <a:gd name="T49" fmla="*/ 1460864 h 1529714"/>
              <a:gd name="T50" fmla="*/ 2536431 w 7805420"/>
              <a:gd name="T51" fmla="*/ 1502629 h 1529714"/>
              <a:gd name="T52" fmla="*/ 2926651 w 7805420"/>
              <a:gd name="T53" fmla="*/ 1527112 h 1529714"/>
              <a:gd name="T54" fmla="*/ 3316871 w 7805420"/>
              <a:gd name="T55" fmla="*/ 1522792 h 1529714"/>
              <a:gd name="T56" fmla="*/ 3707091 w 7805420"/>
              <a:gd name="T57" fmla="*/ 1478146 h 1529714"/>
              <a:gd name="T58" fmla="*/ 4292443 w 7805420"/>
              <a:gd name="T59" fmla="*/ 1367972 h 1529714"/>
              <a:gd name="T60" fmla="*/ 4682721 w 7805420"/>
              <a:gd name="T61" fmla="*/ 1344930 h 1529714"/>
              <a:gd name="T62" fmla="*/ 5073027 w 7805420"/>
              <a:gd name="T63" fmla="*/ 1356451 h 1529714"/>
              <a:gd name="T64" fmla="*/ 5463351 w 7805420"/>
              <a:gd name="T65" fmla="*/ 1391015 h 1529714"/>
              <a:gd name="T66" fmla="*/ 6048851 w 7805420"/>
              <a:gd name="T67" fmla="*/ 1460864 h 1529714"/>
              <a:gd name="T68" fmla="*/ 6439180 w 7805420"/>
              <a:gd name="T69" fmla="*/ 1502629 h 1529714"/>
              <a:gd name="T70" fmla="*/ 6829496 w 7805420"/>
              <a:gd name="T71" fmla="*/ 1527112 h 1529714"/>
              <a:gd name="T72" fmla="*/ 7219789 w 7805420"/>
              <a:gd name="T73" fmla="*/ 1522792 h 1529714"/>
              <a:gd name="T74" fmla="*/ 7610050 w 7805420"/>
              <a:gd name="T75" fmla="*/ 1478146 h 1529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05420" h="1529714">
                <a:moveTo>
                  <a:pt x="7805166" y="1437101"/>
                </a:moveTo>
                <a:lnTo>
                  <a:pt x="7805166" y="92171"/>
                </a:lnTo>
                <a:lnTo>
                  <a:pt x="7610050" y="133216"/>
                </a:lnTo>
                <a:lnTo>
                  <a:pt x="7414924" y="161300"/>
                </a:lnTo>
                <a:lnTo>
                  <a:pt x="7219789" y="177862"/>
                </a:lnTo>
                <a:lnTo>
                  <a:pt x="7024646" y="184343"/>
                </a:lnTo>
                <a:lnTo>
                  <a:pt x="6829496" y="182182"/>
                </a:lnTo>
                <a:lnTo>
                  <a:pt x="6634340" y="172821"/>
                </a:lnTo>
                <a:lnTo>
                  <a:pt x="6439180" y="157699"/>
                </a:lnTo>
                <a:lnTo>
                  <a:pt x="6244016" y="138257"/>
                </a:lnTo>
                <a:lnTo>
                  <a:pt x="6048851" y="115934"/>
                </a:lnTo>
                <a:lnTo>
                  <a:pt x="5658516" y="68408"/>
                </a:lnTo>
                <a:lnTo>
                  <a:pt x="5463351" y="46085"/>
                </a:lnTo>
                <a:lnTo>
                  <a:pt x="5268187" y="26643"/>
                </a:lnTo>
                <a:lnTo>
                  <a:pt x="5073027" y="11521"/>
                </a:lnTo>
                <a:lnTo>
                  <a:pt x="4877871" y="2160"/>
                </a:lnTo>
                <a:lnTo>
                  <a:pt x="4682721" y="0"/>
                </a:lnTo>
                <a:lnTo>
                  <a:pt x="4487578" y="6480"/>
                </a:lnTo>
                <a:lnTo>
                  <a:pt x="4292443" y="23042"/>
                </a:lnTo>
                <a:lnTo>
                  <a:pt x="4097317" y="51126"/>
                </a:lnTo>
                <a:lnTo>
                  <a:pt x="3707091" y="133216"/>
                </a:lnTo>
                <a:lnTo>
                  <a:pt x="3511981" y="161300"/>
                </a:lnTo>
                <a:lnTo>
                  <a:pt x="3316871" y="177862"/>
                </a:lnTo>
                <a:lnTo>
                  <a:pt x="3121761" y="184343"/>
                </a:lnTo>
                <a:lnTo>
                  <a:pt x="2926651" y="182182"/>
                </a:lnTo>
                <a:lnTo>
                  <a:pt x="2731541" y="172821"/>
                </a:lnTo>
                <a:lnTo>
                  <a:pt x="2536431" y="157699"/>
                </a:lnTo>
                <a:lnTo>
                  <a:pt x="2341321" y="138257"/>
                </a:lnTo>
                <a:lnTo>
                  <a:pt x="2146211" y="115934"/>
                </a:lnTo>
                <a:lnTo>
                  <a:pt x="1755990" y="68408"/>
                </a:lnTo>
                <a:lnTo>
                  <a:pt x="1560880" y="46085"/>
                </a:lnTo>
                <a:lnTo>
                  <a:pt x="1365770" y="26643"/>
                </a:lnTo>
                <a:lnTo>
                  <a:pt x="1170660" y="11521"/>
                </a:lnTo>
                <a:lnTo>
                  <a:pt x="975550" y="2160"/>
                </a:lnTo>
                <a:lnTo>
                  <a:pt x="780440" y="0"/>
                </a:lnTo>
                <a:lnTo>
                  <a:pt x="585330" y="6480"/>
                </a:lnTo>
                <a:lnTo>
                  <a:pt x="390220" y="23042"/>
                </a:lnTo>
                <a:lnTo>
                  <a:pt x="195110" y="51126"/>
                </a:lnTo>
                <a:lnTo>
                  <a:pt x="0" y="92171"/>
                </a:lnTo>
                <a:lnTo>
                  <a:pt x="0" y="1437101"/>
                </a:lnTo>
                <a:lnTo>
                  <a:pt x="195110" y="1396056"/>
                </a:lnTo>
                <a:lnTo>
                  <a:pt x="390220" y="1367972"/>
                </a:lnTo>
                <a:lnTo>
                  <a:pt x="585330" y="1351410"/>
                </a:lnTo>
                <a:lnTo>
                  <a:pt x="780440" y="1344930"/>
                </a:lnTo>
                <a:lnTo>
                  <a:pt x="975550" y="1347090"/>
                </a:lnTo>
                <a:lnTo>
                  <a:pt x="1170660" y="1356451"/>
                </a:lnTo>
                <a:lnTo>
                  <a:pt x="1365770" y="1371573"/>
                </a:lnTo>
                <a:lnTo>
                  <a:pt x="1560880" y="1391015"/>
                </a:lnTo>
                <a:lnTo>
                  <a:pt x="1755990" y="1413338"/>
                </a:lnTo>
                <a:lnTo>
                  <a:pt x="2146211" y="1460864"/>
                </a:lnTo>
                <a:lnTo>
                  <a:pt x="2341321" y="1483187"/>
                </a:lnTo>
                <a:lnTo>
                  <a:pt x="2536431" y="1502629"/>
                </a:lnTo>
                <a:lnTo>
                  <a:pt x="2731541" y="1517751"/>
                </a:lnTo>
                <a:lnTo>
                  <a:pt x="2926651" y="1527112"/>
                </a:lnTo>
                <a:lnTo>
                  <a:pt x="3121761" y="1529273"/>
                </a:lnTo>
                <a:lnTo>
                  <a:pt x="3316871" y="1522792"/>
                </a:lnTo>
                <a:lnTo>
                  <a:pt x="3511981" y="1506230"/>
                </a:lnTo>
                <a:lnTo>
                  <a:pt x="3707091" y="1478146"/>
                </a:lnTo>
                <a:lnTo>
                  <a:pt x="4097317" y="1396056"/>
                </a:lnTo>
                <a:lnTo>
                  <a:pt x="4292443" y="1367972"/>
                </a:lnTo>
                <a:lnTo>
                  <a:pt x="4487578" y="1351410"/>
                </a:lnTo>
                <a:lnTo>
                  <a:pt x="4682721" y="1344930"/>
                </a:lnTo>
                <a:lnTo>
                  <a:pt x="4877871" y="1347090"/>
                </a:lnTo>
                <a:lnTo>
                  <a:pt x="5073027" y="1356451"/>
                </a:lnTo>
                <a:lnTo>
                  <a:pt x="5268187" y="1371573"/>
                </a:lnTo>
                <a:lnTo>
                  <a:pt x="5463351" y="1391015"/>
                </a:lnTo>
                <a:lnTo>
                  <a:pt x="5658516" y="1413338"/>
                </a:lnTo>
                <a:lnTo>
                  <a:pt x="6048851" y="1460864"/>
                </a:lnTo>
                <a:lnTo>
                  <a:pt x="6244016" y="1483187"/>
                </a:lnTo>
                <a:lnTo>
                  <a:pt x="6439180" y="1502629"/>
                </a:lnTo>
                <a:lnTo>
                  <a:pt x="6634340" y="1517751"/>
                </a:lnTo>
                <a:lnTo>
                  <a:pt x="6829496" y="1527112"/>
                </a:lnTo>
                <a:lnTo>
                  <a:pt x="7024646" y="1529273"/>
                </a:lnTo>
                <a:lnTo>
                  <a:pt x="7219789" y="1522792"/>
                </a:lnTo>
                <a:lnTo>
                  <a:pt x="7414924" y="1506230"/>
                </a:lnTo>
                <a:lnTo>
                  <a:pt x="7610050" y="1478146"/>
                </a:lnTo>
                <a:lnTo>
                  <a:pt x="7805166" y="1437101"/>
                </a:lnTo>
                <a:close/>
              </a:path>
            </a:pathLst>
          </a:custGeom>
          <a:solidFill>
            <a:srgbClr val="5B9BD5"/>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ysClr val="windowText" lastClr="000000"/>
              </a:solidFill>
              <a:effectLst/>
              <a:uLnTx/>
              <a:uFillTx/>
              <a:latin typeface="DengXian"/>
              <a:ea typeface="DengXian" panose="02010600030101010101" pitchFamily="2" charset="-122"/>
              <a:cs typeface="+mn-cs"/>
            </a:endParaRPr>
          </a:p>
        </p:txBody>
      </p:sp>
      <p:sp>
        <p:nvSpPr>
          <p:cNvPr id="25" name="文本框 2">
            <a:extLst>
              <a:ext uri="{FF2B5EF4-FFF2-40B4-BE49-F238E27FC236}">
                <a16:creationId xmlns:a16="http://schemas.microsoft.com/office/drawing/2014/main" xmlns="" id="{F41AFE09-63B7-4CAF-B1D6-9C6969171DB9}"/>
              </a:ext>
            </a:extLst>
          </p:cNvPr>
          <p:cNvSpPr txBox="1">
            <a:spLocks noChangeArrowheads="1"/>
          </p:cNvSpPr>
          <p:nvPr/>
        </p:nvSpPr>
        <p:spPr bwMode="auto">
          <a:xfrm>
            <a:off x="1460439" y="5431267"/>
            <a:ext cx="6483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rPr>
              <a:t>1ZB=</a:t>
            </a:r>
            <a:r>
              <a:rPr kumimoji="0" lang="zh-CN" alt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rPr>
              <a:t> 如同全世界海滩上沙子数量的总和</a:t>
            </a:r>
          </a:p>
        </p:txBody>
      </p:sp>
    </p:spTree>
    <p:extLst>
      <p:ext uri="{BB962C8B-B14F-4D97-AF65-F5344CB8AC3E}">
        <p14:creationId xmlns:p14="http://schemas.microsoft.com/office/powerpoint/2010/main" val="130079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传统数据与大数据的对比</a:t>
            </a:r>
          </a:p>
        </p:txBody>
      </p:sp>
      <p:pic>
        <p:nvPicPr>
          <p:cNvPr id="895" name="图片 894">
            <a:extLst>
              <a:ext uri="{FF2B5EF4-FFF2-40B4-BE49-F238E27FC236}">
                <a16:creationId xmlns:a16="http://schemas.microsoft.com/office/drawing/2014/main" xmlns="" id="{86C5E590-84D0-4342-9DFA-0B3717AD2B6B}"/>
              </a:ext>
            </a:extLst>
          </p:cNvPr>
          <p:cNvPicPr>
            <a:picLocks noChangeAspect="1"/>
          </p:cNvPicPr>
          <p:nvPr/>
        </p:nvPicPr>
        <p:blipFill>
          <a:blip r:embed="rId2"/>
          <a:stretch>
            <a:fillRect/>
          </a:stretch>
        </p:blipFill>
        <p:spPr>
          <a:xfrm>
            <a:off x="1043608" y="1700808"/>
            <a:ext cx="7308304" cy="361463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大数据的发展历程</a:t>
            </a:r>
          </a:p>
        </p:txBody>
      </p:sp>
      <p:pic>
        <p:nvPicPr>
          <p:cNvPr id="7" name="图片 6">
            <a:extLst>
              <a:ext uri="{FF2B5EF4-FFF2-40B4-BE49-F238E27FC236}">
                <a16:creationId xmlns:a16="http://schemas.microsoft.com/office/drawing/2014/main" xmlns="" id="{C52AB093-416F-4637-A4BC-051CD4B6777D}"/>
              </a:ext>
            </a:extLst>
          </p:cNvPr>
          <p:cNvPicPr>
            <a:picLocks noChangeAspect="1"/>
          </p:cNvPicPr>
          <p:nvPr/>
        </p:nvPicPr>
        <p:blipFill>
          <a:blip r:embed="rId2"/>
          <a:stretch>
            <a:fillRect/>
          </a:stretch>
        </p:blipFill>
        <p:spPr>
          <a:xfrm>
            <a:off x="833828" y="1556792"/>
            <a:ext cx="7704856" cy="397373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大数据生命周期</a:t>
            </a:r>
          </a:p>
        </p:txBody>
      </p:sp>
      <p:sp>
        <p:nvSpPr>
          <p:cNvPr id="3" name="内容占位符 2"/>
          <p:cNvSpPr>
            <a:spLocks noGrp="1"/>
          </p:cNvSpPr>
          <p:nvPr>
            <p:ph idx="1"/>
          </p:nvPr>
        </p:nvSpPr>
        <p:spPr/>
        <p:txBody>
          <a:bodyPr/>
          <a:lstStyle/>
          <a:p>
            <a:pPr marL="0" indent="0">
              <a:buNone/>
            </a:pPr>
            <a:r>
              <a:rPr lang="zh-CN" altLang="en-US" dirty="0"/>
              <a:t>从大数据的生命周期来看，主要是四个方面，分别是大数据采集、大数据存储、大数据预处理、大数据挖掘与分析。</a:t>
            </a:r>
            <a:endParaRPr lang="en-US" altLang="zh-CN" dirty="0"/>
          </a:p>
          <a:p>
            <a:r>
              <a:rPr lang="zh-CN" altLang="en-US" dirty="0"/>
              <a:t>大数据采集</a:t>
            </a:r>
            <a:endParaRPr lang="en-US" altLang="zh-CN" dirty="0"/>
          </a:p>
          <a:p>
            <a:r>
              <a:rPr lang="zh-CN" altLang="en-US" dirty="0"/>
              <a:t>大数据存储</a:t>
            </a:r>
            <a:endParaRPr lang="en-US" altLang="zh-CN" dirty="0"/>
          </a:p>
          <a:p>
            <a:r>
              <a:rPr lang="zh-CN" altLang="en-US" dirty="0"/>
              <a:t>大数据预处理</a:t>
            </a:r>
            <a:endParaRPr lang="en-US" altLang="zh-CN" dirty="0"/>
          </a:p>
          <a:p>
            <a:r>
              <a:rPr lang="zh-CN" altLang="en-US" dirty="0"/>
              <a:t>大数据挖掘与分析</a:t>
            </a:r>
          </a:p>
        </p:txBody>
      </p:sp>
      <p:pic>
        <p:nvPicPr>
          <p:cNvPr id="4" name="图片 3">
            <a:extLst>
              <a:ext uri="{FF2B5EF4-FFF2-40B4-BE49-F238E27FC236}">
                <a16:creationId xmlns:a16="http://schemas.microsoft.com/office/drawing/2014/main" xmlns="" id="{2AA0B23F-4693-4FE3-88EB-6AB7EA9CA374}"/>
              </a:ext>
            </a:extLst>
          </p:cNvPr>
          <p:cNvPicPr>
            <a:picLocks noChangeAspect="1"/>
          </p:cNvPicPr>
          <p:nvPr/>
        </p:nvPicPr>
        <p:blipFill>
          <a:blip r:embed="rId2"/>
          <a:stretch>
            <a:fillRect/>
          </a:stretch>
        </p:blipFill>
        <p:spPr>
          <a:xfrm>
            <a:off x="4283968" y="2492896"/>
            <a:ext cx="4057650" cy="30765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大数据的应用场景</a:t>
            </a:r>
          </a:p>
        </p:txBody>
      </p:sp>
      <p:sp>
        <p:nvSpPr>
          <p:cNvPr id="3" name="内容占位符 2"/>
          <p:cNvSpPr>
            <a:spLocks noGrp="1"/>
          </p:cNvSpPr>
          <p:nvPr>
            <p:ph idx="1"/>
          </p:nvPr>
        </p:nvSpPr>
        <p:spPr>
          <a:xfrm>
            <a:off x="1953433" y="1967199"/>
            <a:ext cx="2641432" cy="3240360"/>
          </a:xfrm>
        </p:spPr>
        <p:txBody>
          <a:bodyPr/>
          <a:lstStyle/>
          <a:p>
            <a:r>
              <a:rPr lang="zh-CN" altLang="en-US" dirty="0"/>
              <a:t>医疗大数据</a:t>
            </a:r>
            <a:endParaRPr lang="en-US" altLang="zh-CN" dirty="0"/>
          </a:p>
          <a:p>
            <a:r>
              <a:rPr lang="zh-CN" altLang="en-US" dirty="0"/>
              <a:t>金融大数据</a:t>
            </a:r>
            <a:endParaRPr lang="en-US" altLang="zh-CN" dirty="0"/>
          </a:p>
          <a:p>
            <a:r>
              <a:rPr lang="zh-CN" altLang="en-US" dirty="0"/>
              <a:t>交通大数据</a:t>
            </a:r>
            <a:endParaRPr lang="en-US" altLang="zh-CN" dirty="0"/>
          </a:p>
          <a:p>
            <a:r>
              <a:rPr lang="zh-CN" altLang="en-US" dirty="0"/>
              <a:t>教育大数据</a:t>
            </a:r>
          </a:p>
        </p:txBody>
      </p:sp>
      <p:pic>
        <p:nvPicPr>
          <p:cNvPr id="5" name="图片 4">
            <a:extLst>
              <a:ext uri="{FF2B5EF4-FFF2-40B4-BE49-F238E27FC236}">
                <a16:creationId xmlns:a16="http://schemas.microsoft.com/office/drawing/2014/main" xmlns="" id="{8710ECC5-7762-409E-931F-8388993D3488}"/>
              </a:ext>
            </a:extLst>
          </p:cNvPr>
          <p:cNvPicPr>
            <a:picLocks noChangeAspect="1"/>
          </p:cNvPicPr>
          <p:nvPr/>
        </p:nvPicPr>
        <p:blipFill>
          <a:blip r:embed="rId2"/>
          <a:stretch>
            <a:fillRect/>
          </a:stretch>
        </p:blipFill>
        <p:spPr>
          <a:xfrm>
            <a:off x="4594865" y="1916832"/>
            <a:ext cx="3647550" cy="27847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857500"/>
            <a:ext cx="8229600" cy="1143000"/>
          </a:xfrm>
        </p:spPr>
        <p:txBody>
          <a:bodyPr/>
          <a:lstStyle/>
          <a:p>
            <a:r>
              <a:rPr lang="en-US" altLang="zh-CN" dirty="0"/>
              <a:t>7.3 </a:t>
            </a:r>
            <a:r>
              <a:rPr lang="zh-CN" altLang="en-US" dirty="0"/>
              <a:t>云计算</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8"/>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5B71AD4-F6C2-4F5C-971D-D46C69AC96DE}" type="datetime1">
              <a:rPr lang="zh-CN" altLang="en-US" smtClean="0"/>
              <a:t>2021/5/30</a:t>
            </a:fld>
            <a:endParaRPr lang="en-US" altLang="zh-CN"/>
          </a:p>
        </p:txBody>
      </p:sp>
      <p:sp>
        <p:nvSpPr>
          <p:cNvPr id="5123" name="Rectangle 2"/>
          <p:cNvSpPr>
            <a:spLocks noGrp="1" noChangeArrowheads="1"/>
          </p:cNvSpPr>
          <p:nvPr>
            <p:ph type="title" idx="4294967295"/>
          </p:nvPr>
        </p:nvSpPr>
        <p:spPr>
          <a:xfrm>
            <a:off x="381000" y="228600"/>
            <a:ext cx="7696200" cy="1143000"/>
          </a:xfrm>
        </p:spPr>
        <p:txBody>
          <a:bodyPr/>
          <a:lstStyle/>
          <a:p>
            <a:r>
              <a:rPr lang="zh-CN" altLang="en-US" sz="3200" b="1" dirty="0"/>
              <a:t>物联网定义</a:t>
            </a:r>
            <a:endParaRPr lang="zh-CN" altLang="en-US" sz="3600" dirty="0"/>
          </a:p>
        </p:txBody>
      </p:sp>
      <p:sp>
        <p:nvSpPr>
          <p:cNvPr id="113667" name="Rectangle 3"/>
          <p:cNvSpPr>
            <a:spLocks noGrp="1" noChangeArrowheads="1"/>
          </p:cNvSpPr>
          <p:nvPr>
            <p:ph type="body" idx="4294967295"/>
          </p:nvPr>
        </p:nvSpPr>
        <p:spPr>
          <a:xfrm>
            <a:off x="369565" y="1149288"/>
            <a:ext cx="8234883" cy="2423728"/>
          </a:xfrm>
        </p:spPr>
        <p:txBody>
          <a:bodyPr>
            <a:normAutofit fontScale="77500" lnSpcReduction="20000"/>
          </a:bodyPr>
          <a:lstStyle/>
          <a:p>
            <a:pPr algn="just">
              <a:lnSpc>
                <a:spcPct val="200000"/>
              </a:lnSpc>
              <a:buFont typeface="Wingdings" panose="05000000000000000000" pitchFamily="2" charset="2"/>
              <a:buNone/>
            </a:pPr>
            <a:r>
              <a:rPr lang="zh-CN" altLang="en-US" sz="2000" dirty="0"/>
              <a:t>      物联网（</a:t>
            </a:r>
            <a:r>
              <a:rPr lang="en-US" altLang="zh-CN" sz="2000" dirty="0"/>
              <a:t>IoT</a:t>
            </a:r>
            <a:r>
              <a:rPr lang="zh-CN" altLang="en-US" sz="2000" dirty="0"/>
              <a:t>，</a:t>
            </a:r>
            <a:r>
              <a:rPr lang="en-US" altLang="zh-CN" sz="2000" dirty="0"/>
              <a:t>Internet of things</a:t>
            </a:r>
            <a:r>
              <a:rPr lang="zh-CN" altLang="en-US" sz="2000" dirty="0"/>
              <a:t>）即“万物相连的互联网”，是互联网基础上的延伸和扩展的网络，将各种信息传感设备与互联网结合起来而形成的一个巨大网络，实现在任何时间、地点，人、机、物的互联互通。它通过装置在各类物体上的电子标签（</a:t>
            </a:r>
            <a:r>
              <a:rPr lang="en-US" altLang="zh-CN" sz="2000" dirty="0"/>
              <a:t>RFID</a:t>
            </a:r>
            <a:r>
              <a:rPr lang="zh-CN" altLang="en-US" sz="2000" dirty="0"/>
              <a:t>）、传感器、二维码等经过接口与无线网络相连，从而给物体赋予智能，可以实现人与物体的沟通和对话，也可以实现物体与物体互相间的沟通和对话。</a:t>
            </a:r>
          </a:p>
          <a:p>
            <a:pPr algn="just">
              <a:lnSpc>
                <a:spcPct val="110000"/>
              </a:lnSpc>
              <a:buFont typeface="Wingdings" panose="05000000000000000000" pitchFamily="2" charset="2"/>
              <a:buNone/>
            </a:pPr>
            <a:endParaRPr lang="zh-CN" altLang="en-US" sz="2000" dirty="0"/>
          </a:p>
        </p:txBody>
      </p:sp>
      <p:pic>
        <p:nvPicPr>
          <p:cNvPr id="2" name="图片 1"/>
          <p:cNvPicPr>
            <a:picLocks noChangeAspect="1"/>
          </p:cNvPicPr>
          <p:nvPr/>
        </p:nvPicPr>
        <p:blipFill>
          <a:blip r:embed="rId2"/>
          <a:stretch>
            <a:fillRect/>
          </a:stretch>
        </p:blipFill>
        <p:spPr>
          <a:xfrm>
            <a:off x="2123728" y="3841269"/>
            <a:ext cx="4419983" cy="22861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blinds(horizontal)">
                                      <p:cBhvr>
                                        <p:cTn id="7" dur="500"/>
                                        <p:tgtEl>
                                          <p:spTgt spid="1136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云计算概念</a:t>
            </a:r>
          </a:p>
        </p:txBody>
      </p:sp>
      <p:sp>
        <p:nvSpPr>
          <p:cNvPr id="3" name="内容占位符 2"/>
          <p:cNvSpPr>
            <a:spLocks noGrp="1"/>
          </p:cNvSpPr>
          <p:nvPr>
            <p:ph idx="1"/>
          </p:nvPr>
        </p:nvSpPr>
        <p:spPr>
          <a:xfrm>
            <a:off x="827584" y="1268760"/>
            <a:ext cx="4968552" cy="5314602"/>
          </a:xfrm>
        </p:spPr>
        <p:txBody>
          <a:bodyPr>
            <a:normAutofit/>
          </a:bodyPr>
          <a:lstStyle/>
          <a:p>
            <a:r>
              <a:rPr lang="zh-CN" altLang="en-US" dirty="0"/>
              <a:t>云计算（</a:t>
            </a:r>
            <a:r>
              <a:rPr lang="en-US" altLang="zh-CN" dirty="0"/>
              <a:t>Cloud Computing</a:t>
            </a:r>
            <a:r>
              <a:rPr lang="zh-CN" altLang="en-US" dirty="0"/>
              <a:t>）是分布式计算的一种，指的是通过网络“云”将巨大的数据计算处理程序分解成无数个小程序，然后，通过多部服务器组成的系统进行处理和分析这些小程序得到结果并返回给用户。云计算也被称为网格计算，可以在很短的时间内（几秒钟）完成对数以万计的数据的处理，从而达到强大的网络服务。</a:t>
            </a:r>
          </a:p>
        </p:txBody>
      </p:sp>
      <p:pic>
        <p:nvPicPr>
          <p:cNvPr id="4" name="图片 3"/>
          <p:cNvPicPr>
            <a:picLocks noChangeAspect="1"/>
          </p:cNvPicPr>
          <p:nvPr/>
        </p:nvPicPr>
        <p:blipFill>
          <a:blip r:embed="rId2"/>
          <a:stretch>
            <a:fillRect/>
          </a:stretch>
        </p:blipFill>
        <p:spPr>
          <a:xfrm>
            <a:off x="6012160" y="2300245"/>
            <a:ext cx="2780952" cy="209523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云计算与大数据的关系</a:t>
            </a:r>
            <a:br>
              <a:rPr lang="zh-CN" altLang="en-US" dirty="0"/>
            </a:br>
            <a:endParaRPr lang="zh-CN" altLang="en-US" dirty="0"/>
          </a:p>
        </p:txBody>
      </p:sp>
      <p:sp>
        <p:nvSpPr>
          <p:cNvPr id="4" name="矩形 3"/>
          <p:cNvSpPr/>
          <p:nvPr/>
        </p:nvSpPr>
        <p:spPr>
          <a:xfrm>
            <a:off x="2419999" y="2149720"/>
            <a:ext cx="4177747" cy="16850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350" b="0" i="0" u="none" strike="noStrike" kern="5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G=f(x)</a:t>
            </a:r>
            <a:endParaRPr kumimoji="0" lang="zh-CN" altLang="en-US" sz="1035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5" name="直接连接符 4"/>
          <p:cNvCxnSpPr/>
          <p:nvPr/>
        </p:nvCxnSpPr>
        <p:spPr>
          <a:xfrm flipH="1">
            <a:off x="2023497" y="3514612"/>
            <a:ext cx="661601" cy="631168"/>
          </a:xfrm>
          <a:prstGeom prst="line">
            <a:avLst/>
          </a:prstGeom>
          <a:noFill/>
          <a:ln w="28575" cap="flat" cmpd="sng" algn="ctr">
            <a:solidFill>
              <a:sysClr val="windowText" lastClr="000000">
                <a:lumMod val="65000"/>
                <a:lumOff val="35000"/>
              </a:sysClr>
            </a:solidFill>
            <a:prstDash val="solid"/>
            <a:miter lim="800000"/>
            <a:headEnd type="oval" w="med" len="med"/>
            <a:tailEnd type="oval" w="med" len="med"/>
          </a:ln>
          <a:effectLst/>
        </p:spPr>
      </p:cxnSp>
      <p:sp>
        <p:nvSpPr>
          <p:cNvPr id="6" name="圆角矩形 11"/>
          <p:cNvSpPr/>
          <p:nvPr/>
        </p:nvSpPr>
        <p:spPr>
          <a:xfrm>
            <a:off x="1016190" y="4276942"/>
            <a:ext cx="1760342" cy="431339"/>
          </a:xfrm>
          <a:prstGeom prst="roundRect">
            <a:avLst/>
          </a:prstGeom>
          <a:solidFill>
            <a:srgbClr val="EF4719"/>
          </a:solidFill>
          <a:ln w="12700"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100" b="0" i="0" u="none" strike="noStrike" kern="5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我们的目标</a:t>
            </a:r>
            <a:endParaRPr kumimoji="0" lang="zh-CN" altLang="en-US" sz="2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flipH="1">
            <a:off x="4616351" y="3512693"/>
            <a:ext cx="1787" cy="631168"/>
          </a:xfrm>
          <a:prstGeom prst="line">
            <a:avLst/>
          </a:prstGeom>
          <a:noFill/>
          <a:ln w="28575" cap="flat" cmpd="sng" algn="ctr">
            <a:solidFill>
              <a:sysClr val="windowText" lastClr="000000">
                <a:lumMod val="65000"/>
                <a:lumOff val="35000"/>
              </a:sysClr>
            </a:solidFill>
            <a:prstDash val="solid"/>
            <a:miter lim="800000"/>
            <a:headEnd type="oval" w="med" len="med"/>
            <a:tailEnd type="oval" w="med" len="med"/>
          </a:ln>
          <a:effectLst/>
        </p:spPr>
      </p:cxnSp>
      <p:sp>
        <p:nvSpPr>
          <p:cNvPr id="8" name="圆角矩形 19"/>
          <p:cNvSpPr/>
          <p:nvPr/>
        </p:nvSpPr>
        <p:spPr>
          <a:xfrm>
            <a:off x="3737966" y="4276942"/>
            <a:ext cx="1760342" cy="431339"/>
          </a:xfrm>
          <a:prstGeom prst="roundRect">
            <a:avLst/>
          </a:prstGeom>
          <a:solidFill>
            <a:srgbClr val="EF4719"/>
          </a:solidFill>
          <a:ln w="12700"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100" b="0" i="0" u="none" strike="noStrike" kern="5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云计算</a:t>
            </a:r>
            <a:endParaRPr kumimoji="0" lang="zh-CN" altLang="en-US" sz="2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p:nvCxnSpPr>
        <p:spPr>
          <a:xfrm>
            <a:off x="5677926" y="3514612"/>
            <a:ext cx="736476" cy="629249"/>
          </a:xfrm>
          <a:prstGeom prst="line">
            <a:avLst/>
          </a:prstGeom>
          <a:noFill/>
          <a:ln w="28575" cap="flat" cmpd="sng" algn="ctr">
            <a:solidFill>
              <a:sysClr val="windowText" lastClr="000000">
                <a:lumMod val="65000"/>
                <a:lumOff val="35000"/>
              </a:sysClr>
            </a:solidFill>
            <a:prstDash val="solid"/>
            <a:miter lim="800000"/>
            <a:headEnd type="oval" w="med" len="med"/>
            <a:tailEnd type="oval" w="med" len="med"/>
          </a:ln>
          <a:effectLst/>
        </p:spPr>
      </p:cxnSp>
      <p:sp>
        <p:nvSpPr>
          <p:cNvPr id="10" name="圆角矩形 22"/>
          <p:cNvSpPr/>
          <p:nvPr/>
        </p:nvSpPr>
        <p:spPr>
          <a:xfrm>
            <a:off x="6367469" y="4276942"/>
            <a:ext cx="1760342" cy="431339"/>
          </a:xfrm>
          <a:prstGeom prst="roundRect">
            <a:avLst/>
          </a:prstGeom>
          <a:solidFill>
            <a:srgbClr val="EF4719"/>
          </a:solidFill>
          <a:ln w="12700"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100" b="0" i="0" u="none" strike="noStrike" kern="5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大数据</a:t>
            </a:r>
            <a:endParaRPr kumimoji="0" lang="zh-CN" altLang="en-US" sz="2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云计算主要特点</a:t>
            </a:r>
          </a:p>
        </p:txBody>
      </p:sp>
      <p:sp>
        <p:nvSpPr>
          <p:cNvPr id="7" name="矩形 6"/>
          <p:cNvSpPr/>
          <p:nvPr/>
        </p:nvSpPr>
        <p:spPr>
          <a:xfrm>
            <a:off x="452231" y="1575292"/>
            <a:ext cx="8332541" cy="3916551"/>
          </a:xfrm>
          <a:prstGeom prst="rect">
            <a:avLst/>
          </a:prstGeom>
          <a:noFill/>
          <a:ln w="38100"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616388" y="1843429"/>
            <a:ext cx="8064719" cy="3531191"/>
            <a:chOff x="585193" y="1661406"/>
            <a:chExt cx="10841272" cy="4746923"/>
          </a:xfrm>
        </p:grpSpPr>
        <p:pic>
          <p:nvPicPr>
            <p:cNvPr id="38" name="图片 37"/>
            <p:cNvPicPr>
              <a:picLocks noChangeAspect="1"/>
            </p:cNvPicPr>
            <p:nvPr/>
          </p:nvPicPr>
          <p:blipFill rotWithShape="1">
            <a:blip r:embed="rId2" cstate="print">
              <a:extLst>
                <a:ext uri="{28A0092B-C50C-407E-A947-70E740481C1C}">
                  <a14:useLocalDpi xmlns:a14="http://schemas.microsoft.com/office/drawing/2010/main" val="0"/>
                </a:ext>
              </a:extLst>
            </a:blip>
            <a:srcRect b="6819"/>
            <a:stretch>
              <a:fillRect/>
            </a:stretch>
          </p:blipFill>
          <p:spPr>
            <a:xfrm>
              <a:off x="587573" y="1672292"/>
              <a:ext cx="3661383" cy="2275594"/>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40" name="图片 39"/>
            <p:cNvPicPr>
              <a:picLocks noChangeAspect="1"/>
            </p:cNvPicPr>
            <p:nvPr/>
          </p:nvPicPr>
          <p:blipFill>
            <a:blip r:embed="rId4"/>
            <a:stretch>
              <a:fillRect/>
            </a:stretch>
          </p:blipFill>
          <p:spPr>
            <a:xfrm>
              <a:off x="8160751" y="1661406"/>
              <a:ext cx="3265714" cy="2285999"/>
            </a:xfrm>
            <a:prstGeom prst="rect">
              <a:avLst/>
            </a:prstGeom>
          </p:spPr>
        </p:pic>
        <p:pic>
          <p:nvPicPr>
            <p:cNvPr id="41" name="图片 40"/>
            <p:cNvPicPr>
              <a:picLocks noChangeAspect="1"/>
            </p:cNvPicPr>
            <p:nvPr/>
          </p:nvPicPr>
          <p:blipFill>
            <a:blip r:embed="rId5"/>
            <a:stretch>
              <a:fillRect/>
            </a:stretch>
          </p:blipFill>
          <p:spPr>
            <a:xfrm>
              <a:off x="585193" y="3992777"/>
              <a:ext cx="2578315" cy="2397833"/>
            </a:xfrm>
            <a:prstGeom prst="rect">
              <a:avLst/>
            </a:prstGeom>
          </p:spPr>
        </p:pic>
        <p:pic>
          <p:nvPicPr>
            <p:cNvPr id="42" name="图片 41"/>
            <p:cNvPicPr>
              <a:picLocks noChangeAspect="1"/>
            </p:cNvPicPr>
            <p:nvPr/>
          </p:nvPicPr>
          <p:blipFill rotWithShape="1">
            <a:blip r:embed="rId6"/>
            <a:srcRect l="5554" r="6943" b="11198"/>
            <a:stretch>
              <a:fillRect/>
            </a:stretch>
          </p:blipFill>
          <p:spPr>
            <a:xfrm>
              <a:off x="3239305" y="4000780"/>
              <a:ext cx="3439885" cy="2389830"/>
            </a:xfrm>
            <a:prstGeom prst="rect">
              <a:avLst/>
            </a:prstGeom>
          </p:spPr>
        </p:pic>
        <p:pic>
          <p:nvPicPr>
            <p:cNvPr id="43" name="图片 42"/>
            <p:cNvPicPr>
              <a:picLocks noChangeAspect="1"/>
            </p:cNvPicPr>
            <p:nvPr/>
          </p:nvPicPr>
          <p:blipFill rotWithShape="1">
            <a:blip r:embed="rId7"/>
            <a:srcRect l="7409" t="11636" r="4762"/>
            <a:stretch>
              <a:fillRect/>
            </a:stretch>
          </p:blipFill>
          <p:spPr>
            <a:xfrm>
              <a:off x="6735877" y="4000780"/>
              <a:ext cx="2416745" cy="2390311"/>
            </a:xfrm>
            <a:prstGeom prst="rect">
              <a:avLst/>
            </a:prstGeom>
          </p:spPr>
        </p:pic>
        <p:pic>
          <p:nvPicPr>
            <p:cNvPr id="44" name="图片 43"/>
            <p:cNvPicPr>
              <a:picLocks noChangeAspect="1"/>
            </p:cNvPicPr>
            <p:nvPr/>
          </p:nvPicPr>
          <p:blipFill rotWithShape="1">
            <a:blip r:embed="rId8"/>
            <a:srcRect l="15625" r="13000"/>
            <a:stretch>
              <a:fillRect/>
            </a:stretch>
          </p:blipFill>
          <p:spPr>
            <a:xfrm>
              <a:off x="9221096" y="4000780"/>
              <a:ext cx="2177777" cy="2407549"/>
            </a:xfrm>
            <a:prstGeom prst="rect">
              <a:avLst/>
            </a:prstGeom>
          </p:spPr>
        </p:pic>
      </p:grpSp>
      <p:sp>
        <p:nvSpPr>
          <p:cNvPr id="9" name="矩形 8"/>
          <p:cNvSpPr/>
          <p:nvPr/>
        </p:nvSpPr>
        <p:spPr>
          <a:xfrm>
            <a:off x="3442769" y="1379084"/>
            <a:ext cx="2459328" cy="415498"/>
          </a:xfrm>
          <a:prstGeom prst="rect">
            <a:avLst/>
          </a:prstGeom>
          <a:solidFill>
            <a:sysClr val="windowText" lastClr="000000">
              <a:lumMod val="65000"/>
              <a:lumOff val="35000"/>
            </a:sysClr>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云计算的</a:t>
            </a:r>
            <a:r>
              <a:rPr kumimoji="0" lang="en-US" altLang="zh-CN"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7</a:t>
            </a: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个特点</a:t>
            </a:r>
          </a:p>
        </p:txBody>
      </p:sp>
      <p:grpSp>
        <p:nvGrpSpPr>
          <p:cNvPr id="10" name="组合 9"/>
          <p:cNvGrpSpPr/>
          <p:nvPr/>
        </p:nvGrpSpPr>
        <p:grpSpPr>
          <a:xfrm>
            <a:off x="980366" y="2729839"/>
            <a:ext cx="1904349" cy="648885"/>
            <a:chOff x="1307154" y="2302514"/>
            <a:chExt cx="2539132" cy="865180"/>
          </a:xfrm>
        </p:grpSpPr>
        <p:sp>
          <p:nvSpPr>
            <p:cNvPr id="35" name="矩形 34"/>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文本框 23"/>
            <p:cNvSpPr txBox="1"/>
            <p:nvPr/>
          </p:nvSpPr>
          <p:spPr>
            <a:xfrm>
              <a:off x="1696263" y="2442717"/>
              <a:ext cx="1983039"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超大规模</a:t>
              </a:r>
            </a:p>
          </p:txBody>
        </p:sp>
      </p:grpSp>
      <p:grpSp>
        <p:nvGrpSpPr>
          <p:cNvPr id="11" name="组合 10"/>
          <p:cNvGrpSpPr/>
          <p:nvPr/>
        </p:nvGrpSpPr>
        <p:grpSpPr>
          <a:xfrm>
            <a:off x="3851377" y="2729839"/>
            <a:ext cx="1904349" cy="648885"/>
            <a:chOff x="1307154" y="2302514"/>
            <a:chExt cx="2539132" cy="865180"/>
          </a:xfrm>
        </p:grpSpPr>
        <p:sp>
          <p:nvSpPr>
            <p:cNvPr id="32" name="矩形 31"/>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矩形 32"/>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4"/>
            <p:cNvSpPr txBox="1"/>
            <p:nvPr/>
          </p:nvSpPr>
          <p:spPr>
            <a:xfrm>
              <a:off x="1781957" y="2431329"/>
              <a:ext cx="1983039"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虚 拟 化</a:t>
              </a:r>
            </a:p>
          </p:txBody>
        </p:sp>
      </p:grpSp>
      <p:grpSp>
        <p:nvGrpSpPr>
          <p:cNvPr id="12" name="组合 11"/>
          <p:cNvGrpSpPr/>
          <p:nvPr/>
        </p:nvGrpSpPr>
        <p:grpSpPr>
          <a:xfrm>
            <a:off x="6533745" y="2729839"/>
            <a:ext cx="1904349" cy="648885"/>
            <a:chOff x="1307154" y="2302514"/>
            <a:chExt cx="2539132" cy="865180"/>
          </a:xfrm>
        </p:grpSpPr>
        <p:sp>
          <p:nvSpPr>
            <p:cNvPr id="29" name="矩形 28"/>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文本框 38"/>
            <p:cNvSpPr txBox="1"/>
            <p:nvPr/>
          </p:nvSpPr>
          <p:spPr>
            <a:xfrm>
              <a:off x="1781957" y="2431329"/>
              <a:ext cx="1983039"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高可靠性</a:t>
              </a:r>
            </a:p>
          </p:txBody>
        </p:sp>
      </p:grpSp>
      <p:grpSp>
        <p:nvGrpSpPr>
          <p:cNvPr id="13" name="组合 12"/>
          <p:cNvGrpSpPr/>
          <p:nvPr/>
        </p:nvGrpSpPr>
        <p:grpSpPr>
          <a:xfrm>
            <a:off x="630022" y="4601135"/>
            <a:ext cx="1904349" cy="648885"/>
            <a:chOff x="1307154" y="2302514"/>
            <a:chExt cx="2539132" cy="865180"/>
          </a:xfrm>
        </p:grpSpPr>
        <p:sp>
          <p:nvSpPr>
            <p:cNvPr id="26" name="矩形 25"/>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文本框 42"/>
            <p:cNvSpPr txBox="1"/>
            <p:nvPr/>
          </p:nvSpPr>
          <p:spPr>
            <a:xfrm>
              <a:off x="1765050" y="2442717"/>
              <a:ext cx="1983039"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通 用 性</a:t>
              </a:r>
            </a:p>
          </p:txBody>
        </p:sp>
      </p:grpSp>
      <p:grpSp>
        <p:nvGrpSpPr>
          <p:cNvPr id="14" name="组合 13"/>
          <p:cNvGrpSpPr/>
          <p:nvPr/>
        </p:nvGrpSpPr>
        <p:grpSpPr>
          <a:xfrm>
            <a:off x="2918031" y="4601135"/>
            <a:ext cx="1904349" cy="648885"/>
            <a:chOff x="1307154" y="2302514"/>
            <a:chExt cx="2539132" cy="865180"/>
          </a:xfrm>
        </p:grpSpPr>
        <p:sp>
          <p:nvSpPr>
            <p:cNvPr id="23" name="矩形 22"/>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文本框 46"/>
            <p:cNvSpPr txBox="1"/>
            <p:nvPr/>
          </p:nvSpPr>
          <p:spPr>
            <a:xfrm>
              <a:off x="1482045" y="2442717"/>
              <a:ext cx="2324100"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高可伸缩性</a:t>
              </a:r>
            </a:p>
          </p:txBody>
        </p:sp>
      </p:grpSp>
      <p:grpSp>
        <p:nvGrpSpPr>
          <p:cNvPr id="15" name="组合 14"/>
          <p:cNvGrpSpPr/>
          <p:nvPr/>
        </p:nvGrpSpPr>
        <p:grpSpPr>
          <a:xfrm>
            <a:off x="5237280" y="4601135"/>
            <a:ext cx="1775082" cy="648885"/>
            <a:chOff x="1307154" y="2302514"/>
            <a:chExt cx="2605864" cy="865180"/>
          </a:xfrm>
        </p:grpSpPr>
        <p:sp>
          <p:nvSpPr>
            <p:cNvPr id="20" name="矩形 19"/>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50"/>
            <p:cNvSpPr txBox="1"/>
            <p:nvPr/>
          </p:nvSpPr>
          <p:spPr>
            <a:xfrm>
              <a:off x="1588918" y="2442717"/>
              <a:ext cx="2324100"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按需服务</a:t>
              </a:r>
            </a:p>
          </p:txBody>
        </p:sp>
      </p:grpSp>
      <p:grpSp>
        <p:nvGrpSpPr>
          <p:cNvPr id="16" name="组合 15"/>
          <p:cNvGrpSpPr/>
          <p:nvPr/>
        </p:nvGrpSpPr>
        <p:grpSpPr>
          <a:xfrm>
            <a:off x="7051438" y="4601135"/>
            <a:ext cx="1640555" cy="648885"/>
            <a:chOff x="1307154" y="2302514"/>
            <a:chExt cx="2605864" cy="865180"/>
          </a:xfrm>
        </p:grpSpPr>
        <p:sp>
          <p:nvSpPr>
            <p:cNvPr id="17" name="矩形 16"/>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文本框 54"/>
            <p:cNvSpPr txBox="1"/>
            <p:nvPr/>
          </p:nvSpPr>
          <p:spPr>
            <a:xfrm>
              <a:off x="1588916" y="2442717"/>
              <a:ext cx="2324102"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极其廉价</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云计算分类</a:t>
            </a:r>
          </a:p>
        </p:txBody>
      </p:sp>
      <p:sp>
        <p:nvSpPr>
          <p:cNvPr id="4" name="矩形 3"/>
          <p:cNvSpPr/>
          <p:nvPr/>
        </p:nvSpPr>
        <p:spPr>
          <a:xfrm>
            <a:off x="860051" y="2151033"/>
            <a:ext cx="4123988" cy="925067"/>
          </a:xfrm>
          <a:prstGeom prst="rect">
            <a:avLst/>
          </a:prstGeom>
          <a:solidFill>
            <a:schemeClr val="tx1">
              <a:lumMod val="50000"/>
              <a:lumOff val="50000"/>
            </a:scheme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860051" y="3283527"/>
            <a:ext cx="4123988" cy="925067"/>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860051" y="4432230"/>
            <a:ext cx="4123988" cy="925067"/>
          </a:xfrm>
          <a:prstGeom prst="rect">
            <a:avLst/>
          </a:prstGeom>
          <a:solidFill>
            <a:srgbClr val="404040"/>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上下箭头 13"/>
          <p:cNvSpPr/>
          <p:nvPr/>
        </p:nvSpPr>
        <p:spPr>
          <a:xfrm>
            <a:off x="345585" y="2151032"/>
            <a:ext cx="469140" cy="3206264"/>
          </a:xfrm>
          <a:prstGeom prst="upDownArrow">
            <a:avLst>
              <a:gd name="adj1" fmla="val 63922"/>
              <a:gd name="adj2" fmla="val 50000"/>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14"/>
          <p:cNvSpPr txBox="1"/>
          <p:nvPr/>
        </p:nvSpPr>
        <p:spPr>
          <a:xfrm>
            <a:off x="947475" y="2213455"/>
            <a:ext cx="3122201" cy="83612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0"/>
              </a:lnSpc>
              <a:spcBef>
                <a:spcPts val="0"/>
              </a:spcBef>
              <a:spcAft>
                <a:spcPts val="0"/>
              </a:spcAft>
              <a:buClrTx/>
              <a:buSzTx/>
              <a:buFontTx/>
              <a:buNone/>
              <a:defRPr/>
            </a:pPr>
            <a:r>
              <a:rPr kumimoji="0" lang="zh-CN" altLang="en-US" sz="2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将软件作为服务</a:t>
            </a:r>
          </a:p>
          <a:p>
            <a:pPr marL="0" marR="0" lvl="0" indent="0" algn="l" defTabSz="914400" rtl="0" eaLnBrk="1" fontAlgn="auto" latinLnBrk="0" hangingPunct="1">
              <a:lnSpc>
                <a:spcPts val="2850"/>
              </a:lnSpc>
              <a:spcBef>
                <a:spcPts val="0"/>
              </a:spcBef>
              <a:spcAft>
                <a:spcPts val="0"/>
              </a:spcAft>
              <a:buClrTx/>
              <a:buSzTx/>
              <a:buFontTx/>
              <a:buNone/>
              <a:defRPr/>
            </a:pPr>
            <a:r>
              <a:rPr kumimoji="0" lang="en-US" altLang="zh-CN" sz="2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SaaS</a:t>
            </a:r>
            <a:r>
              <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Software as a Service</a:t>
            </a:r>
            <a:r>
              <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9" name="文本框 15"/>
          <p:cNvSpPr txBox="1"/>
          <p:nvPr/>
        </p:nvSpPr>
        <p:spPr>
          <a:xfrm>
            <a:off x="947475" y="3330509"/>
            <a:ext cx="3100721" cy="83612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0"/>
              </a:lnSpc>
              <a:spcBef>
                <a:spcPts val="0"/>
              </a:spcBef>
              <a:spcAft>
                <a:spcPts val="0"/>
              </a:spcAft>
              <a:buClrTx/>
              <a:buSzTx/>
              <a:buFontTx/>
              <a:buNone/>
              <a:defRPr/>
            </a:pPr>
            <a:r>
              <a:rPr kumimoji="0" lang="zh-CN" altLang="en-US" sz="2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将平台作为服务</a:t>
            </a:r>
          </a:p>
          <a:p>
            <a:pPr marL="0" marR="0" lvl="0" indent="0" algn="l" defTabSz="914400" rtl="0" eaLnBrk="1" fontAlgn="auto" latinLnBrk="0" hangingPunct="1">
              <a:lnSpc>
                <a:spcPts val="2850"/>
              </a:lnSpc>
              <a:spcBef>
                <a:spcPts val="0"/>
              </a:spcBef>
              <a:spcAft>
                <a:spcPts val="0"/>
              </a:spcAft>
              <a:buClrTx/>
              <a:buSzTx/>
              <a:buFontTx/>
              <a:buNone/>
              <a:defRPr/>
            </a:pPr>
            <a:r>
              <a:rPr kumimoji="0" lang="en-US" altLang="zh-CN" sz="21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PaaS</a:t>
            </a:r>
            <a:r>
              <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Platform as a Service</a:t>
            </a:r>
            <a:r>
              <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10" name="文本框 16"/>
          <p:cNvSpPr txBox="1"/>
          <p:nvPr/>
        </p:nvSpPr>
        <p:spPr>
          <a:xfrm>
            <a:off x="947475" y="4494652"/>
            <a:ext cx="3478068" cy="83612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0"/>
              </a:lnSpc>
              <a:spcBef>
                <a:spcPts val="0"/>
              </a:spcBef>
              <a:spcAft>
                <a:spcPts val="0"/>
              </a:spcAft>
              <a:buClrTx/>
              <a:buSzTx/>
              <a:buFontTx/>
              <a:buNone/>
              <a:defRPr/>
            </a:pPr>
            <a:r>
              <a:rPr kumimoji="0" lang="zh-CN" altLang="en-US" sz="2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将基础设施作为服务</a:t>
            </a:r>
          </a:p>
          <a:p>
            <a:pPr marL="0" marR="0" lvl="0" indent="0" algn="l" defTabSz="914400" rtl="0" eaLnBrk="1" fontAlgn="auto" latinLnBrk="0" hangingPunct="1">
              <a:lnSpc>
                <a:spcPts val="2850"/>
              </a:lnSpc>
              <a:spcBef>
                <a:spcPts val="0"/>
              </a:spcBef>
              <a:spcAft>
                <a:spcPts val="0"/>
              </a:spcAft>
              <a:buClrTx/>
              <a:buSzTx/>
              <a:buFontTx/>
              <a:buNone/>
              <a:defRPr/>
            </a:pPr>
            <a:r>
              <a:rPr kumimoji="0" lang="en-US" altLang="zh-CN" sz="21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IaaS</a:t>
            </a:r>
            <a:r>
              <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Infrastructure as a Service</a:t>
            </a:r>
            <a:r>
              <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11" name="文本框 17"/>
          <p:cNvSpPr txBox="1"/>
          <p:nvPr/>
        </p:nvSpPr>
        <p:spPr>
          <a:xfrm>
            <a:off x="5126515" y="2278457"/>
            <a:ext cx="3592872" cy="8540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针对性更强，它将某些特定应用软件功能封装成服务</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如：</a:t>
            </a:r>
            <a:r>
              <a:rPr kumimoji="0" lang="en-US" altLang="zh-CN" sz="135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Salesforce online CRM</a:t>
            </a:r>
            <a:endParaRPr kumimoji="0" lang="zh-CN" altLang="en-US" sz="135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8"/>
          <p:cNvSpPr txBox="1"/>
          <p:nvPr/>
        </p:nvSpPr>
        <p:spPr>
          <a:xfrm>
            <a:off x="5135188" y="3231819"/>
            <a:ext cx="3663227" cy="10618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对资源的抽象层次更进一步，提供用户应用程序运行环境</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如：</a:t>
            </a:r>
            <a:r>
              <a:rPr kumimoji="0" lang="en-US" altLang="zh-CN" sz="135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Google App Engine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Microsoft Windows Azure</a:t>
            </a:r>
          </a:p>
        </p:txBody>
      </p:sp>
      <p:sp>
        <p:nvSpPr>
          <p:cNvPr id="13" name="文本框 19"/>
          <p:cNvSpPr txBox="1"/>
          <p:nvPr/>
        </p:nvSpPr>
        <p:spPr>
          <a:xfrm>
            <a:off x="5135187" y="4535607"/>
            <a:ext cx="3663227" cy="8540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将硬件设备等基础资源封装成服务供用户使用</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如：</a:t>
            </a:r>
            <a:r>
              <a:rPr kumimoji="0" lang="en-US" altLang="zh-CN" sz="135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Amazon EC2/S3</a:t>
            </a:r>
          </a:p>
        </p:txBody>
      </p:sp>
      <p:sp>
        <p:nvSpPr>
          <p:cNvPr id="14" name="矩形 13"/>
          <p:cNvSpPr/>
          <p:nvPr/>
        </p:nvSpPr>
        <p:spPr>
          <a:xfrm>
            <a:off x="373161" y="1468312"/>
            <a:ext cx="4657044" cy="415498"/>
          </a:xfrm>
          <a:prstGeom prst="rect">
            <a:avLst/>
          </a:prstGeom>
          <a:solidFill>
            <a:sysClr val="windowText" lastClr="000000">
              <a:lumMod val="65000"/>
              <a:lumOff val="35000"/>
            </a:sysClr>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云计算按服务类型大致分为三类：</a:t>
            </a:r>
          </a:p>
        </p:txBody>
      </p:sp>
      <p:sp>
        <p:nvSpPr>
          <p:cNvPr id="15" name="文本框 2"/>
          <p:cNvSpPr txBox="1"/>
          <p:nvPr/>
        </p:nvSpPr>
        <p:spPr>
          <a:xfrm>
            <a:off x="352078" y="2347964"/>
            <a:ext cx="392415" cy="4385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专用</a:t>
            </a:r>
          </a:p>
        </p:txBody>
      </p:sp>
      <p:sp>
        <p:nvSpPr>
          <p:cNvPr id="16" name="文本框 22"/>
          <p:cNvSpPr txBox="1"/>
          <p:nvPr/>
        </p:nvSpPr>
        <p:spPr>
          <a:xfrm>
            <a:off x="352078" y="4687012"/>
            <a:ext cx="392415" cy="4385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通用</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云计算的发展</a:t>
            </a:r>
          </a:p>
        </p:txBody>
      </p:sp>
      <p:sp>
        <p:nvSpPr>
          <p:cNvPr id="3" name="内容占位符 2"/>
          <p:cNvSpPr>
            <a:spLocks noGrp="1"/>
          </p:cNvSpPr>
          <p:nvPr>
            <p:ph idx="1"/>
          </p:nvPr>
        </p:nvSpPr>
        <p:spPr/>
        <p:txBody>
          <a:bodyPr>
            <a:normAutofit/>
          </a:bodyPr>
          <a:lstStyle/>
          <a:p>
            <a:pPr>
              <a:buClr>
                <a:srgbClr val="FF0000"/>
              </a:buClr>
              <a:buFont typeface="Wingdings" panose="05000000000000000000" pitchFamily="2" charset="2"/>
              <a:buChar char="p"/>
            </a:pPr>
            <a:r>
              <a:rPr lang="zh-CN" altLang="en-US" dirty="0"/>
              <a:t>从</a:t>
            </a:r>
            <a:r>
              <a:rPr lang="en-US" altLang="zh-CN" dirty="0"/>
              <a:t>10</a:t>
            </a:r>
            <a:r>
              <a:rPr lang="zh-CN" altLang="en-US" dirty="0"/>
              <a:t>年前“云”概念的提出到现如今，云计算已经取得了飞速的发展与翻天覆地的变化。随着云计算模式的不断变革，社会的工作方式和商业模式也在发生巨大的改变。云计算的发展主要经历了以下四个阶段：</a:t>
            </a:r>
            <a:endParaRPr lang="en-US" altLang="zh-CN" dirty="0"/>
          </a:p>
          <a:p>
            <a:pPr>
              <a:buClr>
                <a:srgbClr val="FF0000"/>
              </a:buClr>
              <a:buFont typeface="Wingdings" panose="05000000000000000000" pitchFamily="2" charset="2"/>
              <a:buChar char="p"/>
            </a:pPr>
            <a:r>
              <a:rPr lang="zh-CN" altLang="en-US" dirty="0"/>
              <a:t>电厂模式阶段</a:t>
            </a:r>
            <a:endParaRPr lang="en-US" altLang="zh-CN" dirty="0"/>
          </a:p>
          <a:p>
            <a:pPr>
              <a:buClr>
                <a:srgbClr val="FF0000"/>
              </a:buClr>
              <a:buFont typeface="Wingdings" panose="05000000000000000000" pitchFamily="2" charset="2"/>
              <a:buChar char="p"/>
            </a:pPr>
            <a:r>
              <a:rPr lang="zh-CN" altLang="en-US" dirty="0"/>
              <a:t>效用计算阶段</a:t>
            </a:r>
            <a:endParaRPr lang="en-US" altLang="zh-CN" dirty="0"/>
          </a:p>
          <a:p>
            <a:pPr>
              <a:buClr>
                <a:srgbClr val="FF0000"/>
              </a:buClr>
              <a:buFont typeface="Wingdings" panose="05000000000000000000" pitchFamily="2" charset="2"/>
              <a:buChar char="p"/>
            </a:pPr>
            <a:r>
              <a:rPr lang="zh-CN" altLang="en-US" dirty="0"/>
              <a:t>网格计算阶段</a:t>
            </a:r>
            <a:endParaRPr lang="en-US" altLang="zh-CN" dirty="0"/>
          </a:p>
          <a:p>
            <a:pPr>
              <a:buClr>
                <a:srgbClr val="FF0000"/>
              </a:buClr>
              <a:buFont typeface="Wingdings" panose="05000000000000000000" pitchFamily="2" charset="2"/>
              <a:buChar char="p"/>
            </a:pPr>
            <a:r>
              <a:rPr lang="zh-CN" altLang="en-US" dirty="0"/>
              <a:t>云计算阶段</a:t>
            </a:r>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国外云计算的先行者</a:t>
            </a:r>
          </a:p>
        </p:txBody>
      </p:sp>
      <p:pic>
        <p:nvPicPr>
          <p:cNvPr id="4" name="图片 3"/>
          <p:cNvPicPr>
            <a:picLocks noChangeAspect="1"/>
          </p:cNvPicPr>
          <p:nvPr/>
        </p:nvPicPr>
        <p:blipFill rotWithShape="1">
          <a:blip r:embed="rId2"/>
          <a:srcRect t="17588" b="11879"/>
          <a:stretch>
            <a:fillRect/>
          </a:stretch>
        </p:blipFill>
        <p:spPr>
          <a:xfrm>
            <a:off x="3297101" y="1754860"/>
            <a:ext cx="2516008" cy="804192"/>
          </a:xfrm>
          <a:prstGeom prst="rect">
            <a:avLst/>
          </a:prstGeom>
        </p:spPr>
      </p:pic>
      <p:pic>
        <p:nvPicPr>
          <p:cNvPr id="5" name="图片 4"/>
          <p:cNvPicPr>
            <a:picLocks noChangeAspect="1"/>
          </p:cNvPicPr>
          <p:nvPr/>
        </p:nvPicPr>
        <p:blipFill>
          <a:blip r:embed="rId3"/>
          <a:stretch>
            <a:fillRect/>
          </a:stretch>
        </p:blipFill>
        <p:spPr>
          <a:xfrm>
            <a:off x="6026150" y="1754860"/>
            <a:ext cx="2794000" cy="734831"/>
          </a:xfrm>
          <a:prstGeom prst="rect">
            <a:avLst/>
          </a:prstGeom>
        </p:spPr>
      </p:pic>
      <p:sp>
        <p:nvSpPr>
          <p:cNvPr id="6" name="矩形 5"/>
          <p:cNvSpPr/>
          <p:nvPr/>
        </p:nvSpPr>
        <p:spPr>
          <a:xfrm>
            <a:off x="6026150" y="2670144"/>
            <a:ext cx="2676700" cy="2652271"/>
          </a:xfrm>
          <a:prstGeom prst="rect">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6062714" y="2973885"/>
            <a:ext cx="2603572"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微软紧跟云计算步伐，推出了</a:t>
            </a:r>
            <a:r>
              <a:rPr kumimoji="0" lang="en-US" altLang="zh-CN"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Windows Azure</a:t>
            </a: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操作系统</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172" y="1788942"/>
            <a:ext cx="2217566" cy="807828"/>
          </a:xfrm>
          <a:prstGeom prst="rect">
            <a:avLst/>
          </a:prstGeom>
        </p:spPr>
      </p:pic>
      <p:sp>
        <p:nvSpPr>
          <p:cNvPr id="10" name="矩形 9"/>
          <p:cNvSpPr/>
          <p:nvPr/>
        </p:nvSpPr>
        <p:spPr>
          <a:xfrm>
            <a:off x="323850" y="2670144"/>
            <a:ext cx="2676700" cy="2652271"/>
          </a:xfrm>
          <a:prstGeom prst="rect">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417756" y="2987735"/>
            <a:ext cx="2488888"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亚马逊的云计算称为</a:t>
            </a:r>
            <a:r>
              <a:rPr kumimoji="0" lang="en-US" altLang="zh-CN"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Amazon Web Services</a:t>
            </a: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AWS</a:t>
            </a: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13" name="矩形 12"/>
          <p:cNvSpPr/>
          <p:nvPr/>
        </p:nvSpPr>
        <p:spPr>
          <a:xfrm>
            <a:off x="3161638" y="2670144"/>
            <a:ext cx="2676700" cy="2652271"/>
          </a:xfrm>
          <a:prstGeom prst="rect">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3265728" y="2987735"/>
            <a:ext cx="2572610" cy="10618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谷歌是最大的云计算技术的使用者</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国内云计算崛起代表企业</a:t>
            </a:r>
          </a:p>
        </p:txBody>
      </p:sp>
      <p:pic>
        <p:nvPicPr>
          <p:cNvPr id="4" name="图片 3"/>
          <p:cNvPicPr>
            <a:picLocks noChangeAspect="1"/>
          </p:cNvPicPr>
          <p:nvPr/>
        </p:nvPicPr>
        <p:blipFill>
          <a:blip r:embed="rId2"/>
          <a:stretch>
            <a:fillRect/>
          </a:stretch>
        </p:blipFill>
        <p:spPr>
          <a:xfrm>
            <a:off x="3862022" y="1264244"/>
            <a:ext cx="1308273" cy="751268"/>
          </a:xfrm>
          <a:prstGeom prst="rect">
            <a:avLst/>
          </a:prstGeom>
        </p:spPr>
      </p:pic>
      <p:pic>
        <p:nvPicPr>
          <p:cNvPr id="5" name="图片 4"/>
          <p:cNvPicPr>
            <a:picLocks noChangeAspect="1"/>
          </p:cNvPicPr>
          <p:nvPr/>
        </p:nvPicPr>
        <p:blipFill>
          <a:blip r:embed="rId3"/>
          <a:stretch>
            <a:fillRect/>
          </a:stretch>
        </p:blipFill>
        <p:spPr>
          <a:xfrm>
            <a:off x="6520519" y="1212842"/>
            <a:ext cx="1805261" cy="952091"/>
          </a:xfrm>
          <a:prstGeom prst="rect">
            <a:avLst/>
          </a:prstGeom>
        </p:spPr>
      </p:pic>
      <p:pic>
        <p:nvPicPr>
          <p:cNvPr id="6" name="图片 5"/>
          <p:cNvPicPr>
            <a:picLocks noChangeAspect="1"/>
          </p:cNvPicPr>
          <p:nvPr/>
        </p:nvPicPr>
        <p:blipFill>
          <a:blip r:embed="rId4"/>
          <a:stretch>
            <a:fillRect/>
          </a:stretch>
        </p:blipFill>
        <p:spPr>
          <a:xfrm>
            <a:off x="1139124" y="3609376"/>
            <a:ext cx="1120208" cy="112020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222" y="3696279"/>
            <a:ext cx="2443598" cy="984178"/>
          </a:xfrm>
          <a:prstGeom prst="rect">
            <a:avLst/>
          </a:prstGeom>
        </p:spPr>
      </p:pic>
      <p:sp>
        <p:nvSpPr>
          <p:cNvPr id="8" name="矩形 7"/>
          <p:cNvSpPr/>
          <p:nvPr/>
        </p:nvSpPr>
        <p:spPr>
          <a:xfrm>
            <a:off x="6084800" y="2041441"/>
            <a:ext cx="2676700" cy="1226679"/>
          </a:xfrm>
          <a:prstGeom prst="rect">
            <a:avLst/>
          </a:prstGeom>
          <a:solidFill>
            <a:sysClr val="window" lastClr="FFFFFF">
              <a:lumMod val="8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6121364" y="2087355"/>
            <a:ext cx="2603572" cy="51995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存储服务为特色</a:t>
            </a:r>
          </a:p>
        </p:txBody>
      </p:sp>
      <p:sp>
        <p:nvSpPr>
          <p:cNvPr id="11" name="矩形 10"/>
          <p:cNvSpPr/>
          <p:nvPr/>
        </p:nvSpPr>
        <p:spPr>
          <a:xfrm>
            <a:off x="382500" y="2041441"/>
            <a:ext cx="2676700" cy="1226679"/>
          </a:xfrm>
          <a:prstGeom prst="rect">
            <a:avLst/>
          </a:prstGeom>
          <a:solidFill>
            <a:sysClr val="window" lastClr="FFFFFF">
              <a:lumMod val="8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矩形 12"/>
          <p:cNvSpPr/>
          <p:nvPr/>
        </p:nvSpPr>
        <p:spPr>
          <a:xfrm>
            <a:off x="476406" y="2101205"/>
            <a:ext cx="2488888" cy="10046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多处拥有云计算数据中心</a:t>
            </a:r>
          </a:p>
        </p:txBody>
      </p:sp>
      <p:sp>
        <p:nvSpPr>
          <p:cNvPr id="14" name="矩形 13"/>
          <p:cNvSpPr/>
          <p:nvPr/>
        </p:nvSpPr>
        <p:spPr>
          <a:xfrm>
            <a:off x="3220288" y="2041441"/>
            <a:ext cx="2676700" cy="1226679"/>
          </a:xfrm>
          <a:prstGeom prst="rect">
            <a:avLst/>
          </a:prstGeom>
          <a:solidFill>
            <a:sysClr val="window" lastClr="FFFFFF">
              <a:lumMod val="8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3324378" y="2101205"/>
            <a:ext cx="2572610" cy="57708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游戏托管为特色</a:t>
            </a:r>
          </a:p>
        </p:txBody>
      </p:sp>
      <p:pic>
        <p:nvPicPr>
          <p:cNvPr id="17" name="图片 16"/>
          <p:cNvPicPr>
            <a:picLocks noChangeAspect="1"/>
          </p:cNvPicPr>
          <p:nvPr/>
        </p:nvPicPr>
        <p:blipFill rotWithShape="1">
          <a:blip r:embed="rId6"/>
          <a:srcRect t="11818" b="24225"/>
          <a:stretch>
            <a:fillRect/>
          </a:stretch>
        </p:blipFill>
        <p:spPr>
          <a:xfrm>
            <a:off x="473632" y="1264244"/>
            <a:ext cx="2588495" cy="722543"/>
          </a:xfrm>
          <a:prstGeom prst="rect">
            <a:avLst/>
          </a:prstGeom>
        </p:spPr>
      </p:pic>
      <p:sp>
        <p:nvSpPr>
          <p:cNvPr id="18" name="矩形 17"/>
          <p:cNvSpPr/>
          <p:nvPr/>
        </p:nvSpPr>
        <p:spPr>
          <a:xfrm>
            <a:off x="6084800" y="4571043"/>
            <a:ext cx="2676700" cy="1185093"/>
          </a:xfrm>
          <a:prstGeom prst="rect">
            <a:avLst/>
          </a:prstGeom>
          <a:solidFill>
            <a:sysClr val="window" lastClr="FFFFFF">
              <a:lumMod val="8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6121364" y="4616957"/>
            <a:ext cx="2603572" cy="10046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全系列云计算大数据产品线</a:t>
            </a:r>
          </a:p>
        </p:txBody>
      </p:sp>
      <p:sp>
        <p:nvSpPr>
          <p:cNvPr id="21" name="矩形 20"/>
          <p:cNvSpPr/>
          <p:nvPr/>
        </p:nvSpPr>
        <p:spPr>
          <a:xfrm>
            <a:off x="382500" y="4571043"/>
            <a:ext cx="2676700" cy="1185093"/>
          </a:xfrm>
          <a:prstGeom prst="rect">
            <a:avLst/>
          </a:prstGeom>
          <a:solidFill>
            <a:sysClr val="window" lastClr="FFFFFF">
              <a:lumMod val="8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矩形 22"/>
          <p:cNvSpPr/>
          <p:nvPr/>
        </p:nvSpPr>
        <p:spPr>
          <a:xfrm>
            <a:off x="755589" y="4630807"/>
            <a:ext cx="2028979" cy="10046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提供类似</a:t>
            </a:r>
            <a:r>
              <a:rPr kumimoji="0" lang="en-US" altLang="zh-CN"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AWS</a:t>
            </a:r>
            <a:r>
              <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服务</a:t>
            </a:r>
          </a:p>
        </p:txBody>
      </p:sp>
      <p:sp>
        <p:nvSpPr>
          <p:cNvPr id="24" name="矩形 23"/>
          <p:cNvSpPr/>
          <p:nvPr/>
        </p:nvSpPr>
        <p:spPr>
          <a:xfrm>
            <a:off x="3220288" y="4571043"/>
            <a:ext cx="2676700" cy="1185093"/>
          </a:xfrm>
          <a:prstGeom prst="rect">
            <a:avLst/>
          </a:prstGeom>
          <a:solidFill>
            <a:sysClr val="window" lastClr="FFFFFF">
              <a:lumMod val="8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3324378" y="4630807"/>
            <a:ext cx="2572610" cy="10618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专门支撑智能硬件大数据免费托管</a:t>
            </a:r>
          </a:p>
        </p:txBody>
      </p:sp>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7339" y="3725042"/>
            <a:ext cx="2471620" cy="72455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云计算实现机制</a:t>
            </a:r>
          </a:p>
        </p:txBody>
      </p:sp>
      <p:grpSp>
        <p:nvGrpSpPr>
          <p:cNvPr id="4" name="组合 3"/>
          <p:cNvGrpSpPr/>
          <p:nvPr/>
        </p:nvGrpSpPr>
        <p:grpSpPr>
          <a:xfrm>
            <a:off x="1005417" y="2133076"/>
            <a:ext cx="7174566" cy="3432448"/>
            <a:chOff x="985055" y="1275273"/>
            <a:chExt cx="10221884" cy="4890342"/>
          </a:xfrm>
        </p:grpSpPr>
        <p:sp>
          <p:nvSpPr>
            <p:cNvPr id="12" name="Text Box 12"/>
            <p:cNvSpPr txBox="1">
              <a:spLocks noChangeArrowheads="1"/>
            </p:cNvSpPr>
            <p:nvPr/>
          </p:nvSpPr>
          <p:spPr bwMode="gray">
            <a:xfrm>
              <a:off x="1027523" y="4685152"/>
              <a:ext cx="2828650" cy="111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rPr>
                <a:t>计算机、存储器、网络设施、数据库和软件等 </a:t>
              </a:r>
              <a:endParaRPr kumimoji="0" lang="en-US" altLang="zh-CN"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endParaRPr>
            </a:p>
          </p:txBody>
        </p:sp>
        <p:sp>
          <p:nvSpPr>
            <p:cNvPr id="13" name="Text Box 13"/>
            <p:cNvSpPr txBox="1">
              <a:spLocks noChangeArrowheads="1"/>
            </p:cNvSpPr>
            <p:nvPr/>
          </p:nvSpPr>
          <p:spPr bwMode="gray">
            <a:xfrm>
              <a:off x="985055" y="1714777"/>
              <a:ext cx="3041858" cy="141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rPr>
                <a:t>封装云计算能力成标准的</a:t>
              </a:r>
              <a:r>
                <a:rPr kumimoji="0" lang="en-US" altLang="zh-CN"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rPr>
                <a:t>Web Services</a:t>
              </a:r>
              <a:r>
                <a:rPr kumimoji="0" lang="zh-CN" altLang="en-US"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rPr>
                <a:t>服务，</a:t>
              </a:r>
              <a:endParaRPr kumimoji="0" lang="en-US" altLang="zh-CN"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rPr>
                <a:t>并纳入到</a:t>
              </a:r>
              <a:r>
                <a:rPr kumimoji="0" lang="en-US" altLang="zh-CN"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rPr>
                <a:t>SOA</a:t>
              </a:r>
              <a:r>
                <a:rPr kumimoji="0" lang="zh-CN" altLang="en-US"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rPr>
                <a:t>体系</a:t>
              </a:r>
              <a:endParaRPr kumimoji="0" lang="en-US" altLang="zh-CN"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endParaRPr>
            </a:p>
          </p:txBody>
        </p:sp>
        <p:sp>
          <p:nvSpPr>
            <p:cNvPr id="14" name="Text Box 14"/>
            <p:cNvSpPr txBox="1">
              <a:spLocks noChangeArrowheads="1"/>
            </p:cNvSpPr>
            <p:nvPr/>
          </p:nvSpPr>
          <p:spPr bwMode="gray">
            <a:xfrm>
              <a:off x="8259972" y="1602962"/>
              <a:ext cx="2946967" cy="1775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rPr>
                <a:t>云计算的资源管理，并对众多应用任务进行调度，使资源能够高效、安全地为应用提供服务 </a:t>
              </a:r>
              <a:endParaRPr kumimoji="0" lang="en-US" altLang="zh-CN"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endParaRPr>
            </a:p>
          </p:txBody>
        </p:sp>
        <p:sp>
          <p:nvSpPr>
            <p:cNvPr id="15" name="Text Box 15"/>
            <p:cNvSpPr txBox="1">
              <a:spLocks noChangeArrowheads="1"/>
            </p:cNvSpPr>
            <p:nvPr/>
          </p:nvSpPr>
          <p:spPr bwMode="gray">
            <a:xfrm>
              <a:off x="8351333" y="4585286"/>
              <a:ext cx="2764243" cy="141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rPr>
                <a:t>将大量相同类型的资源构成同构或接近同构的资源池</a:t>
              </a:r>
              <a:endParaRPr kumimoji="0" lang="en-US" altLang="zh-CN"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cs typeface="Arial" panose="020B0604020202020204" pitchFamily="34" charset="0"/>
              </a:endParaRPr>
            </a:p>
          </p:txBody>
        </p:sp>
        <p:sp>
          <p:nvSpPr>
            <p:cNvPr id="16" name="椭圆 15"/>
            <p:cNvSpPr/>
            <p:nvPr/>
          </p:nvSpPr>
          <p:spPr>
            <a:xfrm>
              <a:off x="3543242" y="1275273"/>
              <a:ext cx="4890342" cy="4890342"/>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p:cNvSpPr/>
            <p:nvPr/>
          </p:nvSpPr>
          <p:spPr>
            <a:xfrm>
              <a:off x="4843114" y="2608619"/>
              <a:ext cx="2223651" cy="2223651"/>
            </a:xfrm>
            <a:prstGeom prst="ellipse">
              <a:avLst/>
            </a:prstGeom>
            <a:solidFill>
              <a:srgbClr val="FF0000"/>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Text Box 49"/>
            <p:cNvSpPr txBox="1">
              <a:spLocks noChangeArrowheads="1"/>
            </p:cNvSpPr>
            <p:nvPr/>
          </p:nvSpPr>
          <p:spPr bwMode="gray">
            <a:xfrm>
              <a:off x="5076578" y="3287987"/>
              <a:ext cx="1825994" cy="105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1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rPr>
                <a:t>云计算体系结构</a:t>
              </a:r>
            </a:p>
          </p:txBody>
        </p:sp>
        <p:sp>
          <p:nvSpPr>
            <p:cNvPr id="19" name="Rectangle 5"/>
            <p:cNvSpPr>
              <a:spLocks noChangeArrowheads="1"/>
            </p:cNvSpPr>
            <p:nvPr/>
          </p:nvSpPr>
          <p:spPr bwMode="gray">
            <a:xfrm>
              <a:off x="4007368" y="1917045"/>
              <a:ext cx="1724069" cy="78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
                  <a:srgbClr val="FF0066"/>
                </a:buClr>
                <a:buSzPct val="75000"/>
                <a:buFont typeface="Wingdings" panose="05000000000000000000" pitchFamily="2" charset="2"/>
                <a:buNone/>
                <a:defRPr/>
              </a:pPr>
              <a:r>
                <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rPr>
                <a:t>SOA</a:t>
              </a:r>
            </a:p>
            <a:p>
              <a:pPr marL="0" marR="0" lvl="0" indent="0" algn="ctr" defTabSz="914400" eaLnBrk="1" fontAlgn="auto" latinLnBrk="0" hangingPunct="1">
                <a:lnSpc>
                  <a:spcPct val="100000"/>
                </a:lnSpc>
                <a:spcBef>
                  <a:spcPts val="0"/>
                </a:spcBef>
                <a:spcAft>
                  <a:spcPts val="0"/>
                </a:spcAft>
                <a:buClr>
                  <a:srgbClr val="FF0066"/>
                </a:buClr>
                <a:buSzPct val="75000"/>
                <a:buFont typeface="Wingdings" panose="05000000000000000000" pitchFamily="2" charset="2"/>
                <a:buNone/>
                <a:defRPr/>
              </a:pPr>
              <a:r>
                <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rPr>
                <a:t>构建层 </a:t>
              </a:r>
              <a:endPar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endParaRPr>
            </a:p>
          </p:txBody>
        </p:sp>
        <p:sp>
          <p:nvSpPr>
            <p:cNvPr id="20" name="Rectangle 7"/>
            <p:cNvSpPr>
              <a:spLocks noChangeArrowheads="1"/>
            </p:cNvSpPr>
            <p:nvPr/>
          </p:nvSpPr>
          <p:spPr bwMode="gray">
            <a:xfrm>
              <a:off x="6281024" y="2032652"/>
              <a:ext cx="1947803" cy="78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
                  <a:srgbClr val="FF0066"/>
                </a:buClr>
                <a:buSzPct val="75000"/>
                <a:buFont typeface="Wingdings" panose="05000000000000000000" pitchFamily="2" charset="2"/>
                <a:buNone/>
                <a:defRPr/>
              </a:pPr>
              <a:r>
                <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rPr>
                <a:t>管理</a:t>
              </a:r>
              <a:endPar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
                  <a:srgbClr val="FF0066"/>
                </a:buClr>
                <a:buSzPct val="75000"/>
                <a:buFont typeface="Wingdings" panose="05000000000000000000" pitchFamily="2" charset="2"/>
                <a:buNone/>
                <a:defRPr/>
              </a:pPr>
              <a:r>
                <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rPr>
                <a:t>中间件层 </a:t>
              </a:r>
              <a:endPar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endParaRPr>
            </a:p>
          </p:txBody>
        </p:sp>
        <p:sp>
          <p:nvSpPr>
            <p:cNvPr id="21" name="Rectangle 9"/>
            <p:cNvSpPr>
              <a:spLocks noChangeArrowheads="1"/>
            </p:cNvSpPr>
            <p:nvPr/>
          </p:nvSpPr>
          <p:spPr bwMode="gray">
            <a:xfrm>
              <a:off x="4038827" y="4570640"/>
              <a:ext cx="1838758" cy="78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
                  <a:srgbClr val="FF0066"/>
                </a:buClr>
                <a:buSzPct val="75000"/>
                <a:buFont typeface="Wingdings" panose="05000000000000000000" pitchFamily="2" charset="2"/>
                <a:buNone/>
                <a:defRPr/>
              </a:pPr>
              <a:r>
                <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rPr>
                <a:t>物理</a:t>
              </a:r>
              <a:endPar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
                  <a:srgbClr val="FF0066"/>
                </a:buClr>
                <a:buSzPct val="75000"/>
                <a:buFont typeface="Wingdings" panose="05000000000000000000" pitchFamily="2" charset="2"/>
                <a:buNone/>
                <a:defRPr/>
              </a:pPr>
              <a:r>
                <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rPr>
                <a:t>资源层</a:t>
              </a:r>
            </a:p>
          </p:txBody>
        </p:sp>
        <p:sp>
          <p:nvSpPr>
            <p:cNvPr id="22" name="Rectangle 11"/>
            <p:cNvSpPr>
              <a:spLocks noChangeArrowheads="1"/>
            </p:cNvSpPr>
            <p:nvPr/>
          </p:nvSpPr>
          <p:spPr bwMode="gray">
            <a:xfrm>
              <a:off x="6571638" y="4685152"/>
              <a:ext cx="1445811" cy="46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
                  <a:srgbClr val="FF0066"/>
                </a:buClr>
                <a:buSzPct val="75000"/>
                <a:buFont typeface="Wingdings" panose="05000000000000000000" pitchFamily="2" charset="2"/>
                <a:buNone/>
                <a:defRPr/>
              </a:pPr>
              <a:r>
                <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rPr>
                <a:t>资源池层 </a:t>
              </a:r>
              <a:endPar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cs typeface="Arial" panose="020B0604020202020204" pitchFamily="34" charset="0"/>
              </a:endParaRPr>
            </a:p>
          </p:txBody>
        </p:sp>
      </p:grpSp>
      <p:sp>
        <p:nvSpPr>
          <p:cNvPr id="5" name="矩形 4"/>
          <p:cNvSpPr/>
          <p:nvPr/>
        </p:nvSpPr>
        <p:spPr>
          <a:xfrm>
            <a:off x="302502" y="5869394"/>
            <a:ext cx="8431003" cy="323165"/>
          </a:xfrm>
          <a:prstGeom prst="rect">
            <a:avLst/>
          </a:prstGeom>
          <a:solidFill>
            <a:schemeClr val="tx1">
              <a:lumMod val="85000"/>
              <a:lumOff val="15000"/>
            </a:schemeClr>
          </a:solidFill>
          <a:ln>
            <a:noFill/>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管理中间件层和资源池层是云计算技术的最关键部分，</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SOA</a:t>
            </a:r>
            <a:r>
              <a:rPr kumimoji="0" lang="zh-CN"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构建层的功能更多依靠外部设施提供。</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40"/>
          <p:cNvSpPr txBox="1"/>
          <p:nvPr/>
        </p:nvSpPr>
        <p:spPr>
          <a:xfrm>
            <a:off x="6447061" y="698160"/>
            <a:ext cx="2573140"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云计算</a:t>
            </a:r>
            <a:r>
              <a:rPr kumimoji="0" lang="en-US" altLang="zh-CN"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第三版配套</a:t>
            </a:r>
            <a:r>
              <a:rPr kumimoji="0" lang="en-US" altLang="zh-CN"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课件</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云计算的应用</a:t>
            </a:r>
          </a:p>
        </p:txBody>
      </p:sp>
      <p:sp>
        <p:nvSpPr>
          <p:cNvPr id="4" name="矩形 3"/>
          <p:cNvSpPr/>
          <p:nvPr/>
        </p:nvSpPr>
        <p:spPr>
          <a:xfrm>
            <a:off x="539552" y="1542321"/>
            <a:ext cx="8332541" cy="3916551"/>
          </a:xfrm>
          <a:prstGeom prst="rect">
            <a:avLst/>
          </a:prstGeom>
          <a:noFill/>
          <a:ln w="38100" cap="flat" cmpd="sng" algn="ctr">
            <a:solidFill>
              <a:sysClr val="windowText" lastClr="000000">
                <a:lumMod val="65000"/>
                <a:lumOff val="35000"/>
              </a:sysClr>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673462" y="1800963"/>
            <a:ext cx="8064719" cy="3518010"/>
            <a:chOff x="585193" y="1661406"/>
            <a:chExt cx="10841272" cy="4729204"/>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b="6819"/>
            <a:stretch>
              <a:fillRect/>
            </a:stretch>
          </p:blipFill>
          <p:spPr>
            <a:xfrm>
              <a:off x="587573" y="1672292"/>
              <a:ext cx="3661383" cy="227559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8" name="图片 7"/>
            <p:cNvPicPr>
              <a:picLocks noChangeAspect="1"/>
            </p:cNvPicPr>
            <p:nvPr/>
          </p:nvPicPr>
          <p:blipFill>
            <a:blip r:embed="rId4"/>
            <a:stretch>
              <a:fillRect/>
            </a:stretch>
          </p:blipFill>
          <p:spPr>
            <a:xfrm>
              <a:off x="8160751" y="1661406"/>
              <a:ext cx="3265714" cy="2285999"/>
            </a:xfrm>
            <a:prstGeom prst="rect">
              <a:avLst/>
            </a:prstGeom>
          </p:spPr>
        </p:pic>
        <p:pic>
          <p:nvPicPr>
            <p:cNvPr id="9" name="图片 8"/>
            <p:cNvPicPr>
              <a:picLocks noChangeAspect="1"/>
            </p:cNvPicPr>
            <p:nvPr/>
          </p:nvPicPr>
          <p:blipFill>
            <a:blip r:embed="rId5"/>
            <a:stretch>
              <a:fillRect/>
            </a:stretch>
          </p:blipFill>
          <p:spPr>
            <a:xfrm>
              <a:off x="585193" y="3992777"/>
              <a:ext cx="2578315" cy="2397833"/>
            </a:xfrm>
            <a:prstGeom prst="rect">
              <a:avLst/>
            </a:prstGeom>
          </p:spPr>
        </p:pic>
        <p:pic>
          <p:nvPicPr>
            <p:cNvPr id="10" name="图片 9"/>
            <p:cNvPicPr>
              <a:picLocks noChangeAspect="1"/>
            </p:cNvPicPr>
            <p:nvPr/>
          </p:nvPicPr>
          <p:blipFill rotWithShape="1">
            <a:blip r:embed="rId6"/>
            <a:srcRect l="5554" r="6943" b="11198"/>
            <a:stretch>
              <a:fillRect/>
            </a:stretch>
          </p:blipFill>
          <p:spPr>
            <a:xfrm>
              <a:off x="3239305" y="4000780"/>
              <a:ext cx="3439885" cy="2389830"/>
            </a:xfrm>
            <a:prstGeom prst="rect">
              <a:avLst/>
            </a:prstGeom>
          </p:spPr>
        </p:pic>
      </p:grpSp>
      <p:sp>
        <p:nvSpPr>
          <p:cNvPr id="13" name="矩形 12"/>
          <p:cNvSpPr/>
          <p:nvPr/>
        </p:nvSpPr>
        <p:spPr>
          <a:xfrm>
            <a:off x="3316572" y="1251880"/>
            <a:ext cx="1973617" cy="415498"/>
          </a:xfrm>
          <a:prstGeom prst="rect">
            <a:avLst/>
          </a:prstGeom>
          <a:solidFill>
            <a:sysClr val="windowText" lastClr="000000">
              <a:lumMod val="65000"/>
              <a:lumOff val="35000"/>
            </a:sysClr>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云计算的应用</a:t>
            </a:r>
          </a:p>
        </p:txBody>
      </p:sp>
      <p:grpSp>
        <p:nvGrpSpPr>
          <p:cNvPr id="14" name="组合 13"/>
          <p:cNvGrpSpPr/>
          <p:nvPr/>
        </p:nvGrpSpPr>
        <p:grpSpPr>
          <a:xfrm>
            <a:off x="1243109" y="2678553"/>
            <a:ext cx="1904349" cy="648885"/>
            <a:chOff x="1307154" y="2302514"/>
            <a:chExt cx="2539132" cy="865180"/>
          </a:xfrm>
        </p:grpSpPr>
        <p:sp>
          <p:nvSpPr>
            <p:cNvPr id="15" name="矩形 14"/>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23"/>
            <p:cNvSpPr txBox="1"/>
            <p:nvPr/>
          </p:nvSpPr>
          <p:spPr>
            <a:xfrm>
              <a:off x="1696263" y="2442717"/>
              <a:ext cx="1983039"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云存储</a:t>
              </a:r>
            </a:p>
          </p:txBody>
        </p:sp>
      </p:grpSp>
      <p:grpSp>
        <p:nvGrpSpPr>
          <p:cNvPr id="18" name="组合 17"/>
          <p:cNvGrpSpPr/>
          <p:nvPr/>
        </p:nvGrpSpPr>
        <p:grpSpPr>
          <a:xfrm>
            <a:off x="4093744" y="2691404"/>
            <a:ext cx="1904349" cy="648885"/>
            <a:chOff x="1307154" y="2302514"/>
            <a:chExt cx="2539132" cy="865180"/>
          </a:xfrm>
        </p:grpSpPr>
        <p:sp>
          <p:nvSpPr>
            <p:cNvPr id="19" name="矩形 18"/>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34"/>
            <p:cNvSpPr txBox="1"/>
            <p:nvPr/>
          </p:nvSpPr>
          <p:spPr>
            <a:xfrm>
              <a:off x="1512107" y="2423218"/>
              <a:ext cx="1983039"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云金融</a:t>
              </a:r>
            </a:p>
          </p:txBody>
        </p:sp>
      </p:grpSp>
      <p:grpSp>
        <p:nvGrpSpPr>
          <p:cNvPr id="22" name="组合 21"/>
          <p:cNvGrpSpPr/>
          <p:nvPr/>
        </p:nvGrpSpPr>
        <p:grpSpPr>
          <a:xfrm>
            <a:off x="6564419" y="2691404"/>
            <a:ext cx="1904349" cy="648885"/>
            <a:chOff x="1307154" y="2302514"/>
            <a:chExt cx="2539132" cy="865180"/>
          </a:xfrm>
        </p:grpSpPr>
        <p:sp>
          <p:nvSpPr>
            <p:cNvPr id="23" name="矩形 22"/>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文本框 38"/>
            <p:cNvSpPr txBox="1"/>
            <p:nvPr/>
          </p:nvSpPr>
          <p:spPr>
            <a:xfrm>
              <a:off x="1781957" y="2431329"/>
              <a:ext cx="1983039"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云医疗</a:t>
              </a:r>
            </a:p>
          </p:txBody>
        </p:sp>
      </p:grpSp>
      <p:grpSp>
        <p:nvGrpSpPr>
          <p:cNvPr id="26" name="组合 25"/>
          <p:cNvGrpSpPr/>
          <p:nvPr/>
        </p:nvGrpSpPr>
        <p:grpSpPr>
          <a:xfrm>
            <a:off x="685520" y="4531997"/>
            <a:ext cx="1904349" cy="648885"/>
            <a:chOff x="1307154" y="2302514"/>
            <a:chExt cx="2539132" cy="865180"/>
          </a:xfrm>
        </p:grpSpPr>
        <p:sp>
          <p:nvSpPr>
            <p:cNvPr id="27" name="矩形 26"/>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文本框 42"/>
            <p:cNvSpPr txBox="1"/>
            <p:nvPr/>
          </p:nvSpPr>
          <p:spPr>
            <a:xfrm>
              <a:off x="1765050" y="2442717"/>
              <a:ext cx="1983039"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云教育</a:t>
              </a:r>
            </a:p>
          </p:txBody>
        </p:sp>
      </p:grpSp>
      <p:grpSp>
        <p:nvGrpSpPr>
          <p:cNvPr id="30" name="组合 29"/>
          <p:cNvGrpSpPr/>
          <p:nvPr/>
        </p:nvGrpSpPr>
        <p:grpSpPr>
          <a:xfrm>
            <a:off x="3059832" y="4477356"/>
            <a:ext cx="1904349" cy="648885"/>
            <a:chOff x="1307154" y="2302514"/>
            <a:chExt cx="2539132" cy="865180"/>
          </a:xfrm>
        </p:grpSpPr>
        <p:sp>
          <p:nvSpPr>
            <p:cNvPr id="31" name="矩形 30"/>
            <p:cNvSpPr/>
            <p:nvPr/>
          </p:nvSpPr>
          <p:spPr>
            <a:xfrm>
              <a:off x="1307154" y="2302514"/>
              <a:ext cx="2539132" cy="865180"/>
            </a:xfrm>
            <a:prstGeom prst="rect">
              <a:avLst/>
            </a:prstGeom>
            <a:solidFill>
              <a:sysClr val="windowText" lastClr="000000">
                <a:alpha val="74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矩形 31"/>
            <p:cNvSpPr/>
            <p:nvPr/>
          </p:nvSpPr>
          <p:spPr>
            <a:xfrm>
              <a:off x="1423988" y="2361288"/>
              <a:ext cx="2324100" cy="747632"/>
            </a:xfrm>
            <a:prstGeom prst="rect">
              <a:avLst/>
            </a:prstGeom>
            <a:noFill/>
            <a:ln w="12700" cap="flat" cmpd="sng" algn="ctr">
              <a:solidFill>
                <a:sysClr val="window" lastClr="FFFFFF"/>
              </a:solid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文本框 46"/>
            <p:cNvSpPr txBox="1"/>
            <p:nvPr/>
          </p:nvSpPr>
          <p:spPr>
            <a:xfrm>
              <a:off x="1522186" y="2374458"/>
              <a:ext cx="2324100"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云会议</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3" name="内容占位符 2"/>
          <p:cNvSpPr>
            <a:spLocks noGrp="1"/>
          </p:cNvSpPr>
          <p:nvPr>
            <p:ph idx="1"/>
          </p:nvPr>
        </p:nvSpPr>
        <p:spPr/>
        <p:txBody>
          <a:bodyPr/>
          <a:lstStyle/>
          <a:p>
            <a:pPr>
              <a:buClr>
                <a:srgbClr val="FF0000"/>
              </a:buClr>
              <a:buFont typeface="Wingdings" panose="05000000000000000000" pitchFamily="2" charset="2"/>
              <a:buChar char="p"/>
            </a:pPr>
            <a:r>
              <a:rPr lang="en-US" altLang="zh-CN" dirty="0"/>
              <a:t>1.</a:t>
            </a:r>
            <a:r>
              <a:rPr lang="zh-CN" altLang="en-US" dirty="0"/>
              <a:t>大数据现象是怎么形成的？</a:t>
            </a:r>
          </a:p>
          <a:p>
            <a:pPr>
              <a:buClr>
                <a:srgbClr val="FF0000"/>
              </a:buClr>
              <a:buFont typeface="Wingdings" panose="05000000000000000000" pitchFamily="2" charset="2"/>
              <a:buChar char="p"/>
            </a:pPr>
            <a:r>
              <a:rPr lang="en-US" altLang="zh-CN" dirty="0"/>
              <a:t>2.</a:t>
            </a:r>
            <a:r>
              <a:rPr lang="zh-CN" altLang="en-US" dirty="0"/>
              <a:t>新摩尔定律的含义是什么？</a:t>
            </a:r>
          </a:p>
          <a:p>
            <a:pPr>
              <a:buClr>
                <a:srgbClr val="FF0000"/>
              </a:buClr>
              <a:buFont typeface="Wingdings" panose="05000000000000000000" pitchFamily="2" charset="2"/>
              <a:buChar char="p"/>
            </a:pPr>
            <a:r>
              <a:rPr lang="en-US" altLang="zh-CN" dirty="0"/>
              <a:t>3.</a:t>
            </a:r>
            <a:r>
              <a:rPr lang="zh-CN" altLang="en-US" dirty="0"/>
              <a:t>云计算有哪些特点？</a:t>
            </a:r>
          </a:p>
          <a:p>
            <a:pPr>
              <a:buClr>
                <a:srgbClr val="FF0000"/>
              </a:buClr>
              <a:buFont typeface="Wingdings" panose="05000000000000000000" pitchFamily="2" charset="2"/>
              <a:buChar char="p"/>
            </a:pPr>
            <a:r>
              <a:rPr lang="en-US" altLang="zh-CN" dirty="0"/>
              <a:t>4.</a:t>
            </a:r>
            <a:r>
              <a:rPr lang="zh-CN" altLang="en-US" dirty="0"/>
              <a:t>云计算按照服务类型可以分为哪几类？</a:t>
            </a:r>
          </a:p>
          <a:p>
            <a:pPr>
              <a:buClr>
                <a:srgbClr val="FF0000"/>
              </a:buClr>
              <a:buFont typeface="Wingdings" panose="05000000000000000000" pitchFamily="2" charset="2"/>
              <a:buChar char="p"/>
            </a:pPr>
            <a:r>
              <a:rPr lang="en-US" altLang="zh-CN" dirty="0"/>
              <a:t>5.</a:t>
            </a:r>
            <a:r>
              <a:rPr lang="zh-CN" altLang="en-US" dirty="0"/>
              <a:t>云计算技术体系结构可以分为哪几层？</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物联网的起源与发展</a:t>
            </a:r>
          </a:p>
        </p:txBody>
      </p:sp>
      <p:sp>
        <p:nvSpPr>
          <p:cNvPr id="3" name="内容占位符 2"/>
          <p:cNvSpPr>
            <a:spLocks noGrp="1"/>
          </p:cNvSpPr>
          <p:nvPr>
            <p:ph idx="1"/>
          </p:nvPr>
        </p:nvSpPr>
        <p:spPr>
          <a:xfrm>
            <a:off x="457200" y="1268760"/>
            <a:ext cx="5842992" cy="4857403"/>
          </a:xfrm>
        </p:spPr>
        <p:txBody>
          <a:bodyPr>
            <a:normAutofit fontScale="92500"/>
          </a:bodyPr>
          <a:lstStyle/>
          <a:p>
            <a:r>
              <a:rPr lang="zh-CN" altLang="en-US" dirty="0"/>
              <a:t>在</a:t>
            </a:r>
            <a:r>
              <a:rPr lang="en-US" altLang="zh-CN" dirty="0"/>
              <a:t>1995</a:t>
            </a:r>
            <a:r>
              <a:rPr lang="zh-CN" altLang="en-US" dirty="0"/>
              <a:t>年，比尔</a:t>
            </a:r>
            <a:r>
              <a:rPr lang="en-US" altLang="zh-CN" dirty="0"/>
              <a:t>·</a:t>
            </a:r>
            <a:r>
              <a:rPr lang="zh-CN" altLang="en-US" dirty="0"/>
              <a:t>盖茨将自己对未来的展望编写成了一本名为</a:t>
            </a:r>
            <a:r>
              <a:rPr lang="en-US" altLang="zh-CN" dirty="0"/>
              <a:t>《</a:t>
            </a:r>
            <a:r>
              <a:rPr lang="zh-CN" altLang="en-US" dirty="0"/>
              <a:t>未来之路</a:t>
            </a:r>
            <a:r>
              <a:rPr lang="en-US" altLang="zh-CN" dirty="0"/>
              <a:t>》</a:t>
            </a:r>
            <a:r>
              <a:rPr lang="zh-CN" altLang="en-US" dirty="0"/>
              <a:t>的书籍，提及物联网概念：物物相联的网络。</a:t>
            </a:r>
            <a:endParaRPr lang="en-US" altLang="zh-CN" dirty="0"/>
          </a:p>
          <a:p>
            <a:r>
              <a:rPr lang="zh-CN" altLang="en-US" dirty="0"/>
              <a:t>“物联网”概念的真正提出是在</a:t>
            </a:r>
            <a:r>
              <a:rPr lang="en-US" altLang="zh-CN" dirty="0"/>
              <a:t>1999</a:t>
            </a:r>
            <a:r>
              <a:rPr lang="zh-CN" altLang="en-US" dirty="0"/>
              <a:t>年，由</a:t>
            </a:r>
            <a:r>
              <a:rPr lang="en-US" altLang="zh-CN" dirty="0" err="1"/>
              <a:t>EPCglobal</a:t>
            </a:r>
            <a:r>
              <a:rPr lang="zh-CN" altLang="en-US" dirty="0"/>
              <a:t>的</a:t>
            </a:r>
            <a:r>
              <a:rPr lang="en-US" altLang="zh-CN" dirty="0"/>
              <a:t>Auto-ID</a:t>
            </a:r>
            <a:r>
              <a:rPr lang="zh-CN" altLang="en-US" dirty="0"/>
              <a:t>中心提出：把所有物品通过射频识别等信息传感设备与互联网连接起来，实现智能化识别和管理。</a:t>
            </a:r>
            <a:endParaRPr lang="en-US" altLang="zh-CN" dirty="0"/>
          </a:p>
          <a:p>
            <a:r>
              <a:rPr lang="en-US" altLang="zh-CN" dirty="0"/>
              <a:t>2005</a:t>
            </a:r>
            <a:r>
              <a:rPr lang="zh-CN" altLang="en-US" dirty="0"/>
              <a:t>年，国际电信联盟（</a:t>
            </a:r>
            <a:r>
              <a:rPr lang="en-US" altLang="zh-CN" dirty="0"/>
              <a:t>ITU</a:t>
            </a:r>
            <a:r>
              <a:rPr lang="zh-CN" altLang="en-US" dirty="0"/>
              <a:t>）正式称“物联网”为“</a:t>
            </a:r>
            <a:r>
              <a:rPr lang="en-US" altLang="zh-CN" dirty="0"/>
              <a:t>The Internet of things”</a:t>
            </a:r>
            <a:r>
              <a:rPr lang="zh-CN" altLang="en-US" dirty="0"/>
              <a:t>。</a:t>
            </a:r>
          </a:p>
          <a:p>
            <a:endParaRPr lang="zh-CN" altLang="en-US" dirty="0"/>
          </a:p>
          <a:p>
            <a:endParaRPr lang="zh-CN" altLang="en-US" dirty="0"/>
          </a:p>
        </p:txBody>
      </p:sp>
      <p:pic>
        <p:nvPicPr>
          <p:cNvPr id="4" name="图片 3">
            <a:extLst>
              <a:ext uri="{FF2B5EF4-FFF2-40B4-BE49-F238E27FC236}">
                <a16:creationId xmlns:a16="http://schemas.microsoft.com/office/drawing/2014/main" xmlns="" id="{874202B8-33D2-4FF2-A8D1-6CB38B60D7AF}"/>
              </a:ext>
            </a:extLst>
          </p:cNvPr>
          <p:cNvPicPr>
            <a:picLocks noChangeAspect="1"/>
          </p:cNvPicPr>
          <p:nvPr/>
        </p:nvPicPr>
        <p:blipFill>
          <a:blip r:embed="rId2"/>
          <a:stretch>
            <a:fillRect/>
          </a:stretch>
        </p:blipFill>
        <p:spPr>
          <a:xfrm>
            <a:off x="6516216" y="2348880"/>
            <a:ext cx="2054530" cy="27373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80928"/>
            <a:ext cx="8229600" cy="1143000"/>
          </a:xfrm>
        </p:spPr>
        <p:txBody>
          <a:bodyPr/>
          <a:lstStyle/>
          <a:p>
            <a:r>
              <a:rPr lang="en-US" altLang="zh-CN" dirty="0"/>
              <a:t>7.4 </a:t>
            </a:r>
            <a:r>
              <a:rPr lang="zh-CN" altLang="en-US" dirty="0"/>
              <a:t>人工智能技术</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人工智能概念</a:t>
            </a:r>
          </a:p>
        </p:txBody>
      </p:sp>
      <p:sp>
        <p:nvSpPr>
          <p:cNvPr id="3" name="内容占位符 2"/>
          <p:cNvSpPr>
            <a:spLocks noGrp="1"/>
          </p:cNvSpPr>
          <p:nvPr>
            <p:ph idx="1"/>
          </p:nvPr>
        </p:nvSpPr>
        <p:spPr>
          <a:xfrm>
            <a:off x="457200" y="1600200"/>
            <a:ext cx="5482952" cy="4525963"/>
          </a:xfrm>
        </p:spPr>
        <p:txBody>
          <a:bodyPr>
            <a:normAutofit/>
          </a:bodyPr>
          <a:lstStyle/>
          <a:p>
            <a:pPr marL="0" marR="0" lvl="0" indent="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p"/>
              <a:defRPr/>
            </a:pPr>
            <a:r>
              <a:rPr kumimoji="0" lang="zh-CN" altLang="en-US"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人工智能：用人工的方法在机器（计算机）上实现的智能；或者说是人们使机器具有类似于人的智能。</a:t>
            </a:r>
          </a:p>
          <a:p>
            <a:pPr marL="0" marR="0" lvl="0" indent="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zh-CN" altLang="en-US"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人工智能学科：是研究开发能够模拟、延伸和扩展人类智能的理论、方法、技术及应用系统的一门新的科学技术，研究目标是促使智能机器：</a:t>
            </a:r>
            <a:endParaRPr kumimoji="0" lang="en-US" altLang="zh-CN"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
                <a:srgbClr val="FF0000"/>
              </a:buClr>
              <a:buSzTx/>
              <a:buFont typeface="Arial" panose="020B0604020202020204" pitchFamily="34" charset="0"/>
              <a:buChar char="•"/>
              <a:defRPr/>
            </a:pPr>
            <a:r>
              <a:rPr kumimoji="0" lang="zh-CN" altLang="en-US"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会听（语音识别，机器翻译等）</a:t>
            </a:r>
            <a:endParaRPr kumimoji="0" lang="en-US" altLang="zh-CN"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
                <a:srgbClr val="FF0000"/>
              </a:buClr>
              <a:buSzTx/>
              <a:buFont typeface="Arial" panose="020B0604020202020204" pitchFamily="34" charset="0"/>
              <a:buChar char="•"/>
              <a:defRPr/>
            </a:pPr>
            <a:r>
              <a:rPr kumimoji="0" lang="zh-CN" altLang="en-US"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会看（图像识别、文字识别等）</a:t>
            </a:r>
            <a:endParaRPr kumimoji="0" lang="en-US" altLang="zh-CN"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
                <a:srgbClr val="FF0000"/>
              </a:buClr>
              <a:buSzTx/>
              <a:buFont typeface="Arial" panose="020B0604020202020204" pitchFamily="34" charset="0"/>
              <a:buChar char="•"/>
              <a:defRPr/>
            </a:pPr>
            <a:r>
              <a:rPr kumimoji="0" lang="zh-CN" altLang="en-US"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会说（语音合成、人机对话等）</a:t>
            </a:r>
            <a:endParaRPr kumimoji="0" lang="en-US" altLang="zh-CN"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
                <a:srgbClr val="FF0000"/>
              </a:buClr>
              <a:buSzTx/>
              <a:buFont typeface="Arial" panose="020B0604020202020204" pitchFamily="34" charset="0"/>
              <a:buChar char="•"/>
              <a:defRPr/>
            </a:pPr>
            <a:r>
              <a:rPr kumimoji="0" lang="zh-CN" altLang="en-US"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会思考（人机对弈、定理证明等）</a:t>
            </a:r>
            <a:endParaRPr kumimoji="0" lang="en-US" altLang="zh-CN"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
                <a:srgbClr val="FF0000"/>
              </a:buClr>
              <a:buSzTx/>
              <a:buFont typeface="Arial" panose="020B0604020202020204" pitchFamily="34" charset="0"/>
              <a:buChar char="•"/>
              <a:defRPr/>
            </a:pPr>
            <a:r>
              <a:rPr kumimoji="0" lang="zh-CN" altLang="en-US"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会学习（机器学习、知识表示等）</a:t>
            </a:r>
            <a:endParaRPr kumimoji="0" lang="en-US" altLang="zh-CN"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
                <a:srgbClr val="FF0000"/>
              </a:buClr>
              <a:buSzTx/>
              <a:buFont typeface="Arial" panose="020B0604020202020204" pitchFamily="34" charset="0"/>
              <a:buChar char="•"/>
              <a:defRPr/>
            </a:pPr>
            <a:r>
              <a:rPr kumimoji="0" lang="zh-CN" altLang="en-US"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会行动（机器人、自动驾驶汽车等）</a:t>
            </a:r>
            <a:endParaRPr kumimoji="0" lang="en-US" altLang="zh-CN" sz="1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2"/>
          <a:stretch>
            <a:fillRect/>
          </a:stretch>
        </p:blipFill>
        <p:spPr>
          <a:xfrm>
            <a:off x="5137572" y="3456434"/>
            <a:ext cx="3580854" cy="238863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人工智能类型</a:t>
            </a:r>
          </a:p>
        </p:txBody>
      </p:sp>
      <p:sp>
        <p:nvSpPr>
          <p:cNvPr id="3" name="内容占位符 2"/>
          <p:cNvSpPr>
            <a:spLocks noGrp="1"/>
          </p:cNvSpPr>
          <p:nvPr>
            <p:ph idx="1"/>
          </p:nvPr>
        </p:nvSpPr>
        <p:spPr>
          <a:xfrm>
            <a:off x="457200" y="1340768"/>
            <a:ext cx="8229600" cy="4525963"/>
          </a:xfrm>
        </p:spPr>
        <p:txBody>
          <a:bodyPr>
            <a:normAutofit fontScale="92500" lnSpcReduction="20000"/>
          </a:bodyPr>
          <a:lstStyle/>
          <a:p>
            <a:pPr marL="908050" marR="0" lvl="1" indent="-436880" algn="l" defTabSz="914400" rtl="0" eaLnBrk="0" fontAlgn="base" latinLnBrk="0" hangingPunct="0">
              <a:lnSpc>
                <a:spcPct val="200000"/>
              </a:lnSpc>
              <a:spcBef>
                <a:spcPct val="10000"/>
              </a:spcBef>
              <a:spcAft>
                <a:spcPct val="0"/>
              </a:spcAft>
              <a:buClr>
                <a:srgbClr val="CC0000"/>
              </a:buClr>
              <a:buSzTx/>
              <a:buFont typeface="Wingdings" panose="05000000000000000000" pitchFamily="2" charset="2"/>
              <a:buChar char="p"/>
              <a:defRPr/>
            </a:pPr>
            <a:r>
              <a:rPr kumimoji="0" lang="zh-CN"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强人工智能</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，也称通用人工智能（</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General AI</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a:t>
            </a:r>
            <a:r>
              <a:rPr kumimoji="0" lang="zh-CN"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是指达到或超越人类水平的、能够自适应地应对外界环境挑战的、具有自我意识的人工智能</a:t>
            </a: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08050" marR="0" lvl="1" indent="-436880" algn="l" defTabSz="914400" rtl="0" eaLnBrk="0" fontAlgn="base" latinLnBrk="0" hangingPunct="0">
              <a:lnSpc>
                <a:spcPct val="200000"/>
              </a:lnSpc>
              <a:spcBef>
                <a:spcPct val="10000"/>
              </a:spcBef>
              <a:spcAft>
                <a:spcPct val="0"/>
              </a:spcAft>
              <a:buClr>
                <a:srgbClr val="CC0000"/>
              </a:buClr>
              <a:buSzTx/>
              <a:buFont typeface="Wingdings" panose="05000000000000000000" pitchFamily="2" charset="2"/>
              <a:buChar char="p"/>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弱</a:t>
            </a:r>
            <a:r>
              <a:rPr kumimoji="0" lang="zh-CN"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人工智能</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，也称侠义人工智能（</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Narrow AI</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），是指人工系统达到专用或特定技能的智能，如识别人脸、机器翻译，</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AlphaGo</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等下棋机器人等</a:t>
            </a: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08050" marR="0" lvl="1" indent="-436880" algn="l" defTabSz="914400" rtl="0" eaLnBrk="0" fontAlgn="base" latinLnBrk="0" hangingPunct="0">
              <a:lnSpc>
                <a:spcPct val="200000"/>
              </a:lnSpc>
              <a:spcBef>
                <a:spcPct val="10000"/>
              </a:spcBef>
              <a:spcAft>
                <a:spcPct val="0"/>
              </a:spcAft>
              <a:buClr>
                <a:srgbClr val="CC0000"/>
              </a:buClr>
              <a:buSzTx/>
              <a:buFont typeface="Wingdings" panose="05000000000000000000" pitchFamily="2" charset="2"/>
              <a:buChar char="p"/>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不难理解，</a:t>
            </a:r>
            <a:r>
              <a:rPr kumimoji="0" lang="zh-CN"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迄今为止的人工智能系统都还是实现特定或专用的智能，属于弱人工智能。</a:t>
            </a:r>
            <a:endPar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人工智能发展历程</a:t>
            </a:r>
            <a:r>
              <a:rPr lang="en-US" altLang="zh-CN" dirty="0"/>
              <a:t>-</a:t>
            </a:r>
            <a:r>
              <a:rPr lang="zh-CN" altLang="en-US" dirty="0"/>
              <a:t>孕育期（</a:t>
            </a:r>
            <a:r>
              <a:rPr lang="en-US" altLang="zh-CN" dirty="0"/>
              <a:t>1956</a:t>
            </a:r>
            <a:r>
              <a:rPr lang="zh-CN" altLang="en-US" dirty="0"/>
              <a:t>年前）</a:t>
            </a:r>
          </a:p>
        </p:txBody>
      </p:sp>
      <p:sp>
        <p:nvSpPr>
          <p:cNvPr id="3" name="内容占位符 2"/>
          <p:cNvSpPr>
            <a:spLocks noGrp="1"/>
          </p:cNvSpPr>
          <p:nvPr>
            <p:ph idx="1"/>
          </p:nvPr>
        </p:nvSpPr>
        <p:spPr>
          <a:xfrm>
            <a:off x="822412" y="1237662"/>
            <a:ext cx="7776864" cy="4082454"/>
          </a:xfrm>
        </p:spPr>
        <p:txBody>
          <a:bodyPr>
            <a:normAutofit fontScale="85000" lnSpcReduction="10000"/>
          </a:bodyPr>
          <a:lstStyle/>
          <a:p>
            <a:r>
              <a:rPr lang="en-US" altLang="zh-CN" dirty="0"/>
              <a:t>1950</a:t>
            </a:r>
            <a:r>
              <a:rPr lang="zh-CN" altLang="en-US" dirty="0"/>
              <a:t>年，图灵发表的</a:t>
            </a:r>
            <a:r>
              <a:rPr lang="en-US" altLang="zh-CN" dirty="0"/>
              <a:t>《</a:t>
            </a:r>
            <a:r>
              <a:rPr lang="zh-CN" altLang="en-US" dirty="0"/>
              <a:t>计算机与智能</a:t>
            </a:r>
            <a:r>
              <a:rPr lang="en-US" altLang="zh-CN" dirty="0"/>
              <a:t>》</a:t>
            </a:r>
            <a:r>
              <a:rPr lang="zh-CN" altLang="en-US" dirty="0"/>
              <a:t>中设计了一个测试，用以说明人工智能的概念。 “图灵测试”（</a:t>
            </a:r>
            <a:r>
              <a:rPr lang="en-US" altLang="zh-CN" dirty="0"/>
              <a:t>Turing Test</a:t>
            </a:r>
            <a:r>
              <a:rPr lang="zh-CN" altLang="en-US" dirty="0"/>
              <a:t>）是测试机器智能的重要标准。</a:t>
            </a:r>
          </a:p>
          <a:p>
            <a:r>
              <a:rPr lang="zh-CN" altLang="en-US" dirty="0"/>
              <a:t>图灵测试：一位人类测试员会通过文字与密室里的一台机器和一个人对话。如果测试员无法分辨与之对话的两个实体谁是人谁是机器，参与对话的机器就被认为通过图灵测试。</a:t>
            </a:r>
            <a:endParaRPr lang="en-US" altLang="zh-CN" dirty="0"/>
          </a:p>
          <a:p>
            <a:r>
              <a:rPr lang="en-US" altLang="zh-CN" dirty="0"/>
              <a:t>1951</a:t>
            </a:r>
            <a:r>
              <a:rPr lang="zh-CN" altLang="en-US" dirty="0"/>
              <a:t>年，研究生马文・闵斯基（</a:t>
            </a:r>
            <a:r>
              <a:rPr lang="en-US" altLang="zh-CN" dirty="0"/>
              <a:t>Marvin Minsky</a:t>
            </a:r>
            <a:r>
              <a:rPr lang="zh-CN" altLang="en-US" dirty="0"/>
              <a:t>）建立了世界上第一个神经网路机器</a:t>
            </a:r>
            <a:r>
              <a:rPr lang="en-US" altLang="zh-CN" dirty="0"/>
              <a:t>SNARC</a:t>
            </a:r>
            <a:r>
              <a:rPr lang="zh-CN" altLang="en-US" dirty="0"/>
              <a:t>（</a:t>
            </a:r>
            <a:r>
              <a:rPr lang="en-US" altLang="zh-CN" dirty="0"/>
              <a:t>Stochastic Neural Analog Reinforcement Calculator</a:t>
            </a:r>
            <a:r>
              <a:rPr lang="zh-CN" altLang="en-US" dirty="0"/>
              <a:t>）。人们第一次模拟了神经信号的传递，为人工智能奠定了深远的基础。</a:t>
            </a:r>
          </a:p>
          <a:p>
            <a:endParaRPr lang="zh-CN" altLang="en-US" dirty="0"/>
          </a:p>
        </p:txBody>
      </p:sp>
      <p:pic>
        <p:nvPicPr>
          <p:cNvPr id="5" name="图片 4"/>
          <p:cNvPicPr>
            <a:picLocks noChangeAspect="1"/>
          </p:cNvPicPr>
          <p:nvPr/>
        </p:nvPicPr>
        <p:blipFill>
          <a:blip r:embed="rId2" cstate="email"/>
          <a:stretch>
            <a:fillRect/>
          </a:stretch>
        </p:blipFill>
        <p:spPr>
          <a:xfrm>
            <a:off x="3275856" y="4614462"/>
            <a:ext cx="1129911" cy="1530440"/>
          </a:xfrm>
          <a:prstGeom prst="ellipse">
            <a:avLst/>
          </a:prstGeom>
          <a:ln>
            <a:noFill/>
          </a:ln>
          <a:effectLst>
            <a:softEdge rad="112500"/>
          </a:effectLst>
        </p:spPr>
      </p:pic>
      <p:pic>
        <p:nvPicPr>
          <p:cNvPr id="6" name="图片 5"/>
          <p:cNvPicPr>
            <a:picLocks noChangeAspect="1"/>
          </p:cNvPicPr>
          <p:nvPr/>
        </p:nvPicPr>
        <p:blipFill>
          <a:blip r:embed="rId3"/>
          <a:stretch>
            <a:fillRect/>
          </a:stretch>
        </p:blipFill>
        <p:spPr>
          <a:xfrm>
            <a:off x="5364088" y="4814232"/>
            <a:ext cx="2834000" cy="13306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人工智能元年（</a:t>
            </a:r>
            <a:r>
              <a:rPr lang="en-US" altLang="zh-CN" dirty="0"/>
              <a:t>1956</a:t>
            </a:r>
            <a:r>
              <a:rPr lang="zh-CN" altLang="en-US" dirty="0"/>
              <a:t>年）</a:t>
            </a:r>
          </a:p>
        </p:txBody>
      </p:sp>
      <p:sp>
        <p:nvSpPr>
          <p:cNvPr id="3" name="内容占位符 2"/>
          <p:cNvSpPr>
            <a:spLocks noGrp="1"/>
          </p:cNvSpPr>
          <p:nvPr>
            <p:ph idx="1"/>
          </p:nvPr>
        </p:nvSpPr>
        <p:spPr>
          <a:xfrm>
            <a:off x="479673" y="1166018"/>
            <a:ext cx="6252567" cy="4525963"/>
          </a:xfrm>
        </p:spPr>
        <p:txBody>
          <a:bodyPr>
            <a:normAutofit fontScale="92500" lnSpcReduction="10000"/>
          </a:bodyPr>
          <a:lstStyle/>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达特茅斯会议暑期会议。</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1956</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年夏天，在</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Dartmouth</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大学，由</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John </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Mckarthy</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Marvin Minsky</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Nathaniel Rochester</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Claude Shannon</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联合发起，为期</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个月，</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人，讨论研究人工智能问题。</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麦卡锡提议正式采用“人工智能”这一术语，标志着人工智能学科正式诞生。麦卡锡因而被称为人工智能之父。</a:t>
            </a: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首次确立了“人工智能”概念：让机器能像人那样认知、思考和学习，即用计算机模拟人的智能。</a:t>
            </a:r>
          </a:p>
          <a:p>
            <a:pPr marL="285750" indent="-285750">
              <a:lnSpc>
                <a:spcPct val="200000"/>
              </a:lnSpc>
              <a:spcBef>
                <a:spcPts val="0"/>
              </a:spcBef>
              <a:buClr>
                <a:srgbClr val="FF0000"/>
              </a:buClr>
              <a:buFont typeface="Wingdings" panose="05000000000000000000" pitchFamily="2" charset="2"/>
              <a:buChar char="p"/>
              <a:defRPr/>
            </a:pPr>
            <a:r>
              <a:rPr lang="en-US" altLang="zh-CN" dirty="0">
                <a:solidFill>
                  <a:prstClr val="black"/>
                </a:solidFill>
              </a:rPr>
              <a:t>1956</a:t>
            </a:r>
            <a:r>
              <a:rPr lang="zh-CN" altLang="en-US" dirty="0">
                <a:solidFill>
                  <a:prstClr val="black"/>
                </a:solidFill>
              </a:rPr>
              <a:t>年，被公认为人工智能元年。</a:t>
            </a:r>
          </a:p>
          <a:p>
            <a:endParaRPr lang="zh-CN" altLang="en-US" dirty="0"/>
          </a:p>
        </p:txBody>
      </p:sp>
      <p:pic>
        <p:nvPicPr>
          <p:cNvPr id="4" name="图片 3"/>
          <p:cNvPicPr>
            <a:picLocks noChangeAspect="1"/>
          </p:cNvPicPr>
          <p:nvPr/>
        </p:nvPicPr>
        <p:blipFill>
          <a:blip r:embed="rId2" cstate="email"/>
          <a:stretch>
            <a:fillRect/>
          </a:stretch>
        </p:blipFill>
        <p:spPr>
          <a:xfrm>
            <a:off x="6876257" y="3844925"/>
            <a:ext cx="1882212" cy="1385992"/>
          </a:xfrm>
          <a:prstGeom prst="rect">
            <a:avLst/>
          </a:prstGeom>
        </p:spPr>
      </p:pic>
      <p:pic>
        <p:nvPicPr>
          <p:cNvPr id="5" name="图片 4"/>
          <p:cNvPicPr>
            <a:picLocks noChangeAspect="1"/>
          </p:cNvPicPr>
          <p:nvPr/>
        </p:nvPicPr>
        <p:blipFill>
          <a:blip r:embed="rId3" cstate="email"/>
          <a:stretch>
            <a:fillRect/>
          </a:stretch>
        </p:blipFill>
        <p:spPr>
          <a:xfrm>
            <a:off x="6876256" y="1497744"/>
            <a:ext cx="1871783" cy="156208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人工智能的第一次浪潮（</a:t>
            </a:r>
            <a:r>
              <a:rPr lang="en-US" altLang="zh-CN" dirty="0"/>
              <a:t>1956-1974</a:t>
            </a:r>
            <a:r>
              <a:rPr lang="zh-CN" altLang="en-US" dirty="0"/>
              <a:t>）</a:t>
            </a:r>
          </a:p>
        </p:txBody>
      </p:sp>
      <p:sp>
        <p:nvSpPr>
          <p:cNvPr id="3" name="内容占位符 2"/>
          <p:cNvSpPr>
            <a:spLocks noGrp="1"/>
          </p:cNvSpPr>
          <p:nvPr>
            <p:ph idx="1"/>
          </p:nvPr>
        </p:nvSpPr>
        <p:spPr>
          <a:xfrm>
            <a:off x="539552" y="1417638"/>
            <a:ext cx="8229600" cy="4525963"/>
          </a:xfrm>
        </p:spPr>
        <p:txBody>
          <a:bodyPr/>
          <a:lstStyle/>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1963</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年，美国高等研究计划局投入两百万美元给麻省理工学院，培养了早期的计算机科学和人工智能人才。</a:t>
            </a: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1964-1966</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年，约瑟夫・维森鲍姆（</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Joseph </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Weizenbaum</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）教授建立了世界上第一个自然语言对话程序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ELIZA</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，可以通过简单的模式匹配和对话规则与人聊天。</a:t>
            </a: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年代中期，由于人工智能还是难以满足社会对这个领域不切实际的期待，因此进入了第一个冬天。</a:t>
            </a:r>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人工智能的第二次浪潮（</a:t>
            </a:r>
            <a:r>
              <a:rPr lang="en-US" altLang="zh-CN" dirty="0"/>
              <a:t>1980-1987</a:t>
            </a:r>
            <a:r>
              <a:rPr lang="zh-CN" altLang="en-US" dirty="0"/>
              <a:t>）</a:t>
            </a:r>
          </a:p>
        </p:txBody>
      </p:sp>
      <p:sp>
        <p:nvSpPr>
          <p:cNvPr id="3" name="内容占位符 2"/>
          <p:cNvSpPr>
            <a:spLocks noGrp="1"/>
          </p:cNvSpPr>
          <p:nvPr>
            <p:ph idx="1"/>
          </p:nvPr>
        </p:nvSpPr>
        <p:spPr/>
        <p:txBody>
          <a:bodyPr/>
          <a:lstStyle/>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年代，由于专家系统和人工神经网络的新进展，人工智能浪潮再度兴起。</a:t>
            </a: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1980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年，卡耐基梅隆大学</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XCON</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专家系统，这套系统当时每年可为迪吉多公司节省</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4000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万美元。</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XCON</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的巨大价值激发了工业界对人工智能尤其专家系统的热情。</a:t>
            </a: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1986</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通过误差反向传播学习表示</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论文的发表，使反向传播算法被广泛用于人工神经网络的训练。</a:t>
            </a: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年代后期，由于专家系统开发与维护的成本高昂，而商业价值有限，人工智能的发展再度步入冬天。</a:t>
            </a:r>
          </a:p>
          <a:p>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人工智能的第三次浪潮（</a:t>
            </a:r>
            <a:r>
              <a:rPr lang="en-US" altLang="zh-CN" dirty="0"/>
              <a:t>2011-</a:t>
            </a:r>
            <a:r>
              <a:rPr lang="zh-CN" altLang="en-US" dirty="0"/>
              <a:t>现在）</a:t>
            </a:r>
          </a:p>
        </p:txBody>
      </p:sp>
      <p:sp>
        <p:nvSpPr>
          <p:cNvPr id="3" name="内容占位符 2"/>
          <p:cNvSpPr>
            <a:spLocks noGrp="1"/>
          </p:cNvSpPr>
          <p:nvPr>
            <p:ph idx="1"/>
          </p:nvPr>
        </p:nvSpPr>
        <p:spPr/>
        <p:txBody>
          <a:bodyPr>
            <a:normAutofit fontScale="62500" lnSpcReduction="20000"/>
          </a:bodyPr>
          <a:lstStyle/>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21</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世纪，人类迈入了“大数据”时代，此时电脑芯片的计算能力高速增长，人工智能算法也因此取得重大突破。在数学的驱动下，一大批新的数学模型和算法被建立起来，逐步被应用于解决实际问题，让科学家看到了人工智能再度兴起的曙光。</a:t>
            </a: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2012</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年全球的图像识别算法竞赛</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ILSVRC</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（或称</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ImageNet</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挑战赛）中，多伦多大学开发的多层神经网络</a:t>
            </a:r>
            <a:r>
              <a:rPr kumimoji="0" lang="en-US" altLang="zh-CN" sz="2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AlexNet</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取得了冠军，大幅超越传统算法的亚军，引起了人工智能学界的震动。从此，多层神经网络为基础的深度学习被推广到多个应用领域。</a:t>
            </a: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2016</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年谷歌通过深度学习训练的阿尔法狗（</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AlphaGo</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）程序战胜围棋世界冠军李世石。</a:t>
            </a:r>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人工智能的发展历程</a:t>
            </a:r>
          </a:p>
        </p:txBody>
      </p:sp>
      <p:pic>
        <p:nvPicPr>
          <p:cNvPr id="4" name="内容占位符 3"/>
          <p:cNvPicPr>
            <a:picLocks noGrp="1" noChangeAspect="1"/>
          </p:cNvPicPr>
          <p:nvPr>
            <p:ph idx="1"/>
          </p:nvPr>
        </p:nvPicPr>
        <p:blipFill>
          <a:blip r:embed="rId2"/>
          <a:stretch>
            <a:fillRect/>
          </a:stretch>
        </p:blipFill>
        <p:spPr>
          <a:xfrm>
            <a:off x="457200" y="1769205"/>
            <a:ext cx="8229600" cy="418795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人工智能三大学派</a:t>
            </a:r>
          </a:p>
        </p:txBody>
      </p:sp>
      <p:sp>
        <p:nvSpPr>
          <p:cNvPr id="3" name="内容占位符 2"/>
          <p:cNvSpPr>
            <a:spLocks noGrp="1"/>
          </p:cNvSpPr>
          <p:nvPr>
            <p:ph idx="1"/>
          </p:nvPr>
        </p:nvSpPr>
        <p:spPr/>
        <p:txBody>
          <a:bodyPr/>
          <a:lstStyle/>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符号主义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symbolicism</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，又称为逻辑主义，符号主义认为智能的基础是知识，其核心是知识表示和知识推理；知识可用符号表示，也可用符号进行推理，因而可以建立基于知识的人类智能和机器智能的统一的理论体系。</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连接主义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(connectionism)</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，又称为仿生学派或生理学派，其主要原理为神经网络及神经网络间的连接机制与学习算法。</a:t>
            </a:r>
          </a:p>
          <a:p>
            <a:pPr marL="285750" marR="0" lvl="0" indent="-285750" algn="l" defTabSz="914400" rtl="0" eaLnBrk="1" fontAlgn="auto" latinLnBrk="0" hangingPunct="1">
              <a:lnSpc>
                <a:spcPct val="20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行为主义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actionism</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，行为主义又称行为模拟学派，认为智能行为的基础是“感知</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行动”的反应机制。</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CF5DBE3-05B2-4C4E-8C96-E5C09B36417E}"/>
              </a:ext>
            </a:extLst>
          </p:cNvPr>
          <p:cNvSpPr>
            <a:spLocks noGrp="1"/>
          </p:cNvSpPr>
          <p:nvPr>
            <p:ph type="title"/>
          </p:nvPr>
        </p:nvSpPr>
        <p:spPr/>
        <p:txBody>
          <a:bodyPr/>
          <a:lstStyle/>
          <a:p>
            <a:r>
              <a:rPr lang="zh-CN" altLang="en-US" dirty="0"/>
              <a:t>物联网的起源与发展</a:t>
            </a:r>
          </a:p>
        </p:txBody>
      </p:sp>
      <p:pic>
        <p:nvPicPr>
          <p:cNvPr id="76" name="图片 75">
            <a:extLst>
              <a:ext uri="{FF2B5EF4-FFF2-40B4-BE49-F238E27FC236}">
                <a16:creationId xmlns:a16="http://schemas.microsoft.com/office/drawing/2014/main" xmlns="" id="{DCB7FAF4-A19A-4397-85D0-13CC15481AD9}"/>
              </a:ext>
            </a:extLst>
          </p:cNvPr>
          <p:cNvPicPr>
            <a:picLocks noChangeAspect="1"/>
          </p:cNvPicPr>
          <p:nvPr/>
        </p:nvPicPr>
        <p:blipFill>
          <a:blip r:embed="rId2"/>
          <a:stretch>
            <a:fillRect/>
          </a:stretch>
        </p:blipFill>
        <p:spPr>
          <a:xfrm>
            <a:off x="971600" y="1844824"/>
            <a:ext cx="7309592" cy="3808490"/>
          </a:xfrm>
          <a:prstGeom prst="rect">
            <a:avLst/>
          </a:prstGeom>
        </p:spPr>
      </p:pic>
    </p:spTree>
    <p:extLst>
      <p:ext uri="{BB962C8B-B14F-4D97-AF65-F5344CB8AC3E}">
        <p14:creationId xmlns:p14="http://schemas.microsoft.com/office/powerpoint/2010/main" val="3318656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人工智能发展新趋势</a:t>
            </a:r>
          </a:p>
        </p:txBody>
      </p:sp>
      <p:pic>
        <p:nvPicPr>
          <p:cNvPr id="4" name="内容占位符 3"/>
          <p:cNvPicPr>
            <a:picLocks noGrp="1" noChangeAspect="1"/>
          </p:cNvPicPr>
          <p:nvPr>
            <p:ph idx="1"/>
          </p:nvPr>
        </p:nvPicPr>
        <p:blipFill>
          <a:blip r:embed="rId2"/>
          <a:stretch>
            <a:fillRect/>
          </a:stretch>
        </p:blipFill>
        <p:spPr>
          <a:xfrm>
            <a:off x="1763688" y="1393627"/>
            <a:ext cx="6268579" cy="4525963"/>
          </a:xfrm>
          <a:prstGeom prst="rect">
            <a:avLst/>
          </a:prstGeom>
        </p:spPr>
      </p:pic>
      <p:sp>
        <p:nvSpPr>
          <p:cNvPr id="5" name="文本框 4"/>
          <p:cNvSpPr txBox="1"/>
          <p:nvPr/>
        </p:nvSpPr>
        <p:spPr>
          <a:xfrm>
            <a:off x="2195736" y="6188505"/>
            <a:ext cx="4057772" cy="369332"/>
          </a:xfrm>
          <a:prstGeom prst="rect">
            <a:avLst/>
          </a:prstGeom>
          <a:noFill/>
        </p:spPr>
        <p:txBody>
          <a:bodyPr wrap="square">
            <a:spAutoFit/>
          </a:bodyPr>
          <a:lstStyle/>
          <a:p>
            <a:r>
              <a:rPr lang="en-US" altLang="zh-CN" dirty="0"/>
              <a:t>2019</a:t>
            </a:r>
            <a:r>
              <a:rPr lang="zh-CN" altLang="en-US" dirty="0"/>
              <a:t>年</a:t>
            </a:r>
            <a:r>
              <a:rPr lang="en-US" altLang="zh-CN" dirty="0"/>
              <a:t>Gartner</a:t>
            </a:r>
            <a:r>
              <a:rPr lang="zh-CN" altLang="en-US" dirty="0"/>
              <a:t>人工智能技术成熟曲线</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机器学习与深度学习</a:t>
            </a:r>
          </a:p>
        </p:txBody>
      </p:sp>
      <p:sp>
        <p:nvSpPr>
          <p:cNvPr id="3" name="内容占位符 2"/>
          <p:cNvSpPr>
            <a:spLocks noGrp="1"/>
          </p:cNvSpPr>
          <p:nvPr>
            <p:ph idx="1"/>
          </p:nvPr>
        </p:nvSpPr>
        <p:spPr>
          <a:xfrm>
            <a:off x="457200" y="1600200"/>
            <a:ext cx="5482952" cy="4525963"/>
          </a:xfrm>
        </p:spPr>
        <p:txBody>
          <a:bodyPr>
            <a:normAutofit fontScale="92500"/>
          </a:bodyPr>
          <a:lstStyle/>
          <a:p>
            <a:pPr>
              <a:lnSpc>
                <a:spcPct val="200000"/>
              </a:lnSpc>
            </a:pPr>
            <a:r>
              <a:rPr lang="en-US" altLang="zh-CN" dirty="0"/>
              <a:t>Arthur Samuel</a:t>
            </a:r>
            <a:r>
              <a:rPr lang="zh-CN" altLang="en-US" dirty="0"/>
              <a:t>：不需要确定性编程就可以赋予机器某项技能的研究领域。</a:t>
            </a:r>
          </a:p>
          <a:p>
            <a:pPr>
              <a:lnSpc>
                <a:spcPct val="200000"/>
              </a:lnSpc>
            </a:pPr>
            <a:r>
              <a:rPr lang="en-US" altLang="zh-CN" dirty="0"/>
              <a:t>Tom </a:t>
            </a:r>
            <a:r>
              <a:rPr lang="en-US" altLang="zh-CN" dirty="0" err="1"/>
              <a:t>Mitshell</a:t>
            </a:r>
            <a:r>
              <a:rPr lang="zh-CN" altLang="en-US" dirty="0"/>
              <a:t>的</a:t>
            </a:r>
            <a:r>
              <a:rPr lang="en-US" altLang="zh-CN" dirty="0"/>
              <a:t>《Machine Learning》</a:t>
            </a:r>
            <a:r>
              <a:rPr lang="zh-CN" altLang="en-US" dirty="0"/>
              <a:t>一书被公认为机器学习第一本成熟的教科书。</a:t>
            </a:r>
            <a:r>
              <a:rPr lang="en-US" altLang="zh-CN" dirty="0"/>
              <a:t>1998</a:t>
            </a:r>
            <a:r>
              <a:rPr lang="zh-CN" altLang="en-US" dirty="0"/>
              <a:t>年，</a:t>
            </a:r>
            <a:r>
              <a:rPr lang="en-US" altLang="zh-CN" dirty="0"/>
              <a:t>Tom </a:t>
            </a:r>
            <a:r>
              <a:rPr lang="en-US" altLang="zh-CN" dirty="0" err="1"/>
              <a:t>Mitshell</a:t>
            </a:r>
            <a:r>
              <a:rPr lang="zh-CN" altLang="en-US" dirty="0"/>
              <a:t>在他的书中定义：一个计算机程序被称为可以学习，是指它能够针对某个任务</a:t>
            </a:r>
            <a:r>
              <a:rPr lang="en-US" altLang="zh-CN" dirty="0"/>
              <a:t>T</a:t>
            </a:r>
            <a:r>
              <a:rPr lang="zh-CN" altLang="en-US" dirty="0"/>
              <a:t>和某个性能指标</a:t>
            </a:r>
            <a:r>
              <a:rPr lang="en-US" altLang="zh-CN" dirty="0"/>
              <a:t>P</a:t>
            </a:r>
            <a:r>
              <a:rPr lang="zh-CN" altLang="en-US" dirty="0"/>
              <a:t>，从经验</a:t>
            </a:r>
            <a:r>
              <a:rPr lang="en-US" altLang="zh-CN" dirty="0"/>
              <a:t>E</a:t>
            </a:r>
            <a:r>
              <a:rPr lang="zh-CN" altLang="en-US" dirty="0"/>
              <a:t>中学习。这种学习的特点是，它在</a:t>
            </a:r>
            <a:r>
              <a:rPr lang="en-US" altLang="zh-CN" dirty="0"/>
              <a:t>T</a:t>
            </a:r>
            <a:r>
              <a:rPr lang="zh-CN" altLang="en-US" dirty="0"/>
              <a:t>上的被</a:t>
            </a:r>
            <a:r>
              <a:rPr lang="en-US" altLang="zh-CN" dirty="0"/>
              <a:t>P</a:t>
            </a:r>
            <a:r>
              <a:rPr lang="zh-CN" altLang="en-US" dirty="0"/>
              <a:t>所衡量的性能，会随着经验</a:t>
            </a:r>
            <a:r>
              <a:rPr lang="en-US" altLang="zh-CN" dirty="0"/>
              <a:t>E</a:t>
            </a:r>
            <a:r>
              <a:rPr lang="zh-CN" altLang="en-US" dirty="0"/>
              <a:t>的增加而提高。</a:t>
            </a:r>
          </a:p>
          <a:p>
            <a:endParaRPr lang="zh-CN" altLang="en-US" dirty="0"/>
          </a:p>
        </p:txBody>
      </p:sp>
      <p:pic>
        <p:nvPicPr>
          <p:cNvPr id="4" name="图片 3"/>
          <p:cNvPicPr>
            <a:picLocks noChangeAspect="1"/>
          </p:cNvPicPr>
          <p:nvPr/>
        </p:nvPicPr>
        <p:blipFill>
          <a:blip r:embed="rId2"/>
          <a:stretch>
            <a:fillRect/>
          </a:stretch>
        </p:blipFill>
        <p:spPr>
          <a:xfrm>
            <a:off x="6516216" y="3863181"/>
            <a:ext cx="1889924" cy="2694666"/>
          </a:xfrm>
          <a:prstGeom prst="rect">
            <a:avLst/>
          </a:prstGeom>
        </p:spPr>
      </p:pic>
      <p:pic>
        <p:nvPicPr>
          <p:cNvPr id="5" name="图片 4"/>
          <p:cNvPicPr>
            <a:picLocks noChangeAspect="1"/>
          </p:cNvPicPr>
          <p:nvPr/>
        </p:nvPicPr>
        <p:blipFill>
          <a:blip r:embed="rId3"/>
          <a:stretch>
            <a:fillRect/>
          </a:stretch>
        </p:blipFill>
        <p:spPr>
          <a:xfrm>
            <a:off x="6339894" y="2075135"/>
            <a:ext cx="2068875" cy="135386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机器学习的分类</a:t>
            </a:r>
          </a:p>
        </p:txBody>
      </p:sp>
      <p:sp>
        <p:nvSpPr>
          <p:cNvPr id="3" name="内容占位符 2"/>
          <p:cNvSpPr>
            <a:spLocks noGrp="1"/>
          </p:cNvSpPr>
          <p:nvPr>
            <p:ph idx="1"/>
          </p:nvPr>
        </p:nvSpPr>
        <p:spPr>
          <a:xfrm>
            <a:off x="673225" y="1729764"/>
            <a:ext cx="8229600" cy="4525963"/>
          </a:xfrm>
        </p:spPr>
        <p:txBody>
          <a:bodyPr>
            <a:normAutofit lnSpcReduction="10000"/>
          </a:bodyPr>
          <a:lstStyle/>
          <a:p>
            <a:pPr marL="285750" marR="0" lvl="0" indent="-285750" algn="l" defTabSz="914400" rtl="0" eaLnBrk="1" fontAlgn="auto" latinLnBrk="0" hangingPunct="1">
              <a:lnSpc>
                <a:spcPct val="15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垃圾邮件识别，教计算机自动识别某个邮件是垃圾邮件</a:t>
            </a:r>
          </a:p>
          <a:p>
            <a:pPr marL="285750" marR="0" lvl="0" indent="-285750" algn="l" defTabSz="914400" rtl="0" eaLnBrk="1" fontAlgn="auto" latinLnBrk="0" hangingPunct="1">
              <a:lnSpc>
                <a:spcPct val="15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人脸识别，教计算机通过人脸的图像识别这个人是谁</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
                <a:srgbClr val="FF0000"/>
              </a:buClr>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经验完全由人收集起来输入计算机。需对训练的数据打标签。</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
                <a:srgbClr val="FF0000"/>
              </a:buClr>
              <a:buSzTx/>
              <a:buFontTx/>
              <a:buNone/>
              <a:defRPr/>
            </a:pPr>
            <a:endParaRPr lang="en-US" altLang="zh-CN" dirty="0">
              <a:solidFill>
                <a:prstClr val="black"/>
              </a:solidFill>
            </a:endParaRPr>
          </a:p>
          <a:p>
            <a:pPr marL="0" marR="0" lvl="0" indent="0" algn="l" defTabSz="914400" rtl="0" eaLnBrk="1" fontAlgn="auto" latinLnBrk="0" hangingPunct="1">
              <a:lnSpc>
                <a:spcPct val="150000"/>
              </a:lnSpc>
              <a:spcBef>
                <a:spcPts val="0"/>
              </a:spcBef>
              <a:spcAft>
                <a:spcPts val="0"/>
              </a:spcAft>
              <a:buClr>
                <a:srgbClr val="FF0000"/>
              </a:buClr>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
                <a:srgbClr val="FF0000"/>
              </a:buClr>
              <a:buSzTx/>
              <a:buFontTx/>
              <a:buNone/>
              <a:defRPr/>
            </a:pPr>
            <a:endParaRPr lang="en-US" altLang="zh-CN" dirty="0">
              <a:solidFill>
                <a:prstClr val="black"/>
              </a:solidFill>
            </a:endParaRPr>
          </a:p>
          <a:p>
            <a:pPr marL="0" marR="0" lvl="0" indent="0" algn="l" defTabSz="914400" rtl="0" eaLnBrk="1" fontAlgn="auto" latinLnBrk="0" hangingPunct="1">
              <a:lnSpc>
                <a:spcPct val="150000"/>
              </a:lnSpc>
              <a:spcBef>
                <a:spcPts val="0"/>
              </a:spcBef>
              <a:spcAft>
                <a:spcPts val="0"/>
              </a:spcAft>
              <a:buClr>
                <a:srgbClr val="FF0000"/>
              </a:buClr>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教计算机下棋，</a:t>
            </a:r>
          </a:p>
          <a:p>
            <a:pPr marL="285750" marR="0" lvl="0" indent="-285750" algn="l" defTabSz="914400" rtl="0" eaLnBrk="1" fontAlgn="auto" latinLnBrk="0" hangingPunct="1">
              <a:lnSpc>
                <a:spcPct val="150000"/>
              </a:lnSpc>
              <a:spcBef>
                <a:spcPts val="0"/>
              </a:spcBef>
              <a:spcAft>
                <a:spcPts val="0"/>
              </a:spcAft>
              <a:buClr>
                <a:srgbClr val="FF0000"/>
              </a:buClr>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无人驾驶教计算机自动驾驶汽车从一个指定地点到另一个指定地点</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
                <a:srgbClr val="FF0000"/>
              </a:buClr>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经验是由计算机与环境互动获得的。程序只需定义这些行为的收益函数，对行为进行奖励和惩罚</a:t>
            </a:r>
          </a:p>
          <a:p>
            <a:endParaRPr lang="zh-CN" altLang="en-US" dirty="0"/>
          </a:p>
        </p:txBody>
      </p:sp>
      <p:sp>
        <p:nvSpPr>
          <p:cNvPr id="4" name="文本框 3"/>
          <p:cNvSpPr txBox="1"/>
          <p:nvPr/>
        </p:nvSpPr>
        <p:spPr>
          <a:xfrm>
            <a:off x="491505" y="1288227"/>
            <a:ext cx="6142382"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监督学习</a:t>
            </a:r>
          </a:p>
        </p:txBody>
      </p:sp>
      <p:grpSp>
        <p:nvGrpSpPr>
          <p:cNvPr id="5" name="组合 4"/>
          <p:cNvGrpSpPr/>
          <p:nvPr/>
        </p:nvGrpSpPr>
        <p:grpSpPr>
          <a:xfrm>
            <a:off x="659497" y="2977672"/>
            <a:ext cx="3133792" cy="902656"/>
            <a:chOff x="380917" y="2452785"/>
            <a:chExt cx="4871783" cy="1402041"/>
          </a:xfrm>
        </p:grpSpPr>
        <p:pic>
          <p:nvPicPr>
            <p:cNvPr id="6" name="图片 5"/>
            <p:cNvPicPr>
              <a:picLocks noChangeAspect="1"/>
            </p:cNvPicPr>
            <p:nvPr/>
          </p:nvPicPr>
          <p:blipFill>
            <a:blip r:embed="rId2"/>
            <a:stretch>
              <a:fillRect/>
            </a:stretch>
          </p:blipFill>
          <p:spPr>
            <a:xfrm>
              <a:off x="1904475" y="2452785"/>
              <a:ext cx="1655947" cy="1304886"/>
            </a:xfrm>
            <a:prstGeom prst="rect">
              <a:avLst/>
            </a:prstGeom>
          </p:spPr>
        </p:pic>
        <p:pic>
          <p:nvPicPr>
            <p:cNvPr id="7" name="图片 6"/>
            <p:cNvPicPr>
              <a:picLocks noChangeAspect="1"/>
            </p:cNvPicPr>
            <p:nvPr/>
          </p:nvPicPr>
          <p:blipFill>
            <a:blip r:embed="rId3"/>
            <a:stretch>
              <a:fillRect/>
            </a:stretch>
          </p:blipFill>
          <p:spPr>
            <a:xfrm>
              <a:off x="3935124" y="2764651"/>
              <a:ext cx="561954" cy="561954"/>
            </a:xfrm>
            <a:prstGeom prst="rect">
              <a:avLst/>
            </a:prstGeom>
          </p:spPr>
        </p:pic>
        <p:pic>
          <p:nvPicPr>
            <p:cNvPr id="8" name="图片 7"/>
            <p:cNvPicPr>
              <a:picLocks noChangeAspect="1"/>
            </p:cNvPicPr>
            <p:nvPr/>
          </p:nvPicPr>
          <p:blipFill>
            <a:blip r:embed="rId4"/>
            <a:stretch>
              <a:fillRect/>
            </a:stretch>
          </p:blipFill>
          <p:spPr>
            <a:xfrm>
              <a:off x="878205" y="2800881"/>
              <a:ext cx="628119" cy="628119"/>
            </a:xfrm>
            <a:prstGeom prst="rect">
              <a:avLst/>
            </a:prstGeom>
          </p:spPr>
        </p:pic>
        <p:sp>
          <p:nvSpPr>
            <p:cNvPr id="9" name="箭头: 右 8"/>
            <p:cNvSpPr/>
            <p:nvPr/>
          </p:nvSpPr>
          <p:spPr>
            <a:xfrm>
              <a:off x="3439236" y="2923409"/>
              <a:ext cx="449134" cy="322741"/>
            </a:xfrm>
            <a:prstGeom prst="rightArrow">
              <a:avLst/>
            </a:prstGeom>
            <a:solidFill>
              <a:srgbClr val="FFC000"/>
            </a:solidFill>
          </p:spPr>
          <p:txBody>
            <a:bodyPr wrap="square" rtlCol="0" anchor="ctr">
              <a:spAutoFit/>
            </a:bodyPr>
            <a:lstStyle/>
            <a:p>
              <a:pPr marL="228600" marR="0" lvl="0" indent="-228600" algn="ctr" defTabSz="914400" eaLnBrk="1" fontAlgn="base" latinLnBrk="0" hangingPunct="1">
                <a:lnSpc>
                  <a:spcPct val="15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Light" charset="0"/>
                <a:sym typeface="Lato Light" charset="0"/>
              </a:endParaRPr>
            </a:p>
          </p:txBody>
        </p:sp>
        <p:sp>
          <p:nvSpPr>
            <p:cNvPr id="10" name="箭头: 右 9"/>
            <p:cNvSpPr/>
            <p:nvPr/>
          </p:nvSpPr>
          <p:spPr>
            <a:xfrm flipH="1">
              <a:off x="1735540" y="2918325"/>
              <a:ext cx="449134" cy="322741"/>
            </a:xfrm>
            <a:prstGeom prst="rightArrow">
              <a:avLst/>
            </a:prstGeom>
            <a:solidFill>
              <a:srgbClr val="FFC000"/>
            </a:solidFill>
          </p:spPr>
          <p:txBody>
            <a:bodyPr wrap="square" rtlCol="0" anchor="ctr">
              <a:spAutoFit/>
            </a:bodyPr>
            <a:lstStyle/>
            <a:p>
              <a:pPr marL="228600" marR="0" lvl="0" indent="-228600" algn="ctr" defTabSz="914400" eaLnBrk="1" fontAlgn="base" latinLnBrk="0" hangingPunct="1">
                <a:lnSpc>
                  <a:spcPct val="15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Light" charset="0"/>
                <a:sym typeface="Lato Light" charset="0"/>
              </a:endParaRPr>
            </a:p>
          </p:txBody>
        </p:sp>
        <p:sp>
          <p:nvSpPr>
            <p:cNvPr id="11" name="文本框 10"/>
            <p:cNvSpPr txBox="1"/>
            <p:nvPr/>
          </p:nvSpPr>
          <p:spPr>
            <a:xfrm>
              <a:off x="380917" y="3367125"/>
              <a:ext cx="1512652" cy="48770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rPr>
                <a:t>垃圾邮件</a:t>
              </a:r>
            </a:p>
          </p:txBody>
        </p:sp>
        <p:sp>
          <p:nvSpPr>
            <p:cNvPr id="12" name="文本框 11"/>
            <p:cNvSpPr txBox="1"/>
            <p:nvPr/>
          </p:nvSpPr>
          <p:spPr>
            <a:xfrm>
              <a:off x="3439235" y="3337812"/>
              <a:ext cx="1813465" cy="48770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rPr>
                <a:t>非垃圾邮件</a:t>
              </a:r>
            </a:p>
          </p:txBody>
        </p:sp>
      </p:grpSp>
      <p:sp>
        <p:nvSpPr>
          <p:cNvPr id="17" name="文本框 16"/>
          <p:cNvSpPr txBox="1"/>
          <p:nvPr/>
        </p:nvSpPr>
        <p:spPr>
          <a:xfrm>
            <a:off x="648075" y="3992745"/>
            <a:ext cx="6142382" cy="400110"/>
          </a:xfrm>
          <a:prstGeom prst="rect">
            <a:avLst/>
          </a:prstGeom>
          <a:noFill/>
        </p:spPr>
        <p:txBody>
          <a:bodyPr wrap="square">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强化学习</a:t>
            </a:r>
          </a:p>
        </p:txBody>
      </p:sp>
      <p:pic>
        <p:nvPicPr>
          <p:cNvPr id="18" name="图片 17"/>
          <p:cNvPicPr>
            <a:picLocks noChangeAspect="1"/>
          </p:cNvPicPr>
          <p:nvPr/>
        </p:nvPicPr>
        <p:blipFill>
          <a:blip r:embed="rId5"/>
          <a:stretch>
            <a:fillRect/>
          </a:stretch>
        </p:blipFill>
        <p:spPr>
          <a:xfrm>
            <a:off x="4107168" y="3049872"/>
            <a:ext cx="1997860" cy="83045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人工智能的应用</a:t>
            </a:r>
          </a:p>
        </p:txBody>
      </p:sp>
      <p:sp>
        <p:nvSpPr>
          <p:cNvPr id="3" name="内容占位符 2"/>
          <p:cNvSpPr>
            <a:spLocks noGrp="1"/>
          </p:cNvSpPr>
          <p:nvPr>
            <p:ph idx="1"/>
          </p:nvPr>
        </p:nvSpPr>
        <p:spPr>
          <a:xfrm>
            <a:off x="1187624" y="1556792"/>
            <a:ext cx="6912768" cy="4525963"/>
          </a:xfrm>
        </p:spPr>
        <p:txBody>
          <a:bodyPr/>
          <a:lstStyle/>
          <a:p>
            <a:pPr marL="0" indent="0">
              <a:lnSpc>
                <a:spcPct val="200000"/>
              </a:lnSpc>
              <a:buNone/>
            </a:pPr>
            <a:r>
              <a:rPr lang="zh-CN" altLang="en-US" dirty="0"/>
              <a:t>人工智能的应用主要有：</a:t>
            </a:r>
            <a:endParaRPr lang="en-US" altLang="zh-CN" dirty="0"/>
          </a:p>
          <a:p>
            <a:pPr>
              <a:lnSpc>
                <a:spcPct val="200000"/>
              </a:lnSpc>
            </a:pPr>
            <a:r>
              <a:rPr lang="zh-CN" altLang="en-US" dirty="0"/>
              <a:t>专家系统</a:t>
            </a:r>
            <a:endParaRPr lang="en-US" altLang="zh-CN" dirty="0"/>
          </a:p>
          <a:p>
            <a:pPr>
              <a:lnSpc>
                <a:spcPct val="200000"/>
              </a:lnSpc>
            </a:pPr>
            <a:r>
              <a:rPr lang="zh-CN" altLang="en-US" dirty="0"/>
              <a:t>模式识别</a:t>
            </a:r>
            <a:endParaRPr lang="en-US" altLang="zh-CN" dirty="0"/>
          </a:p>
          <a:p>
            <a:pPr>
              <a:lnSpc>
                <a:spcPct val="200000"/>
              </a:lnSpc>
            </a:pPr>
            <a:r>
              <a:rPr lang="zh-CN" altLang="en-US" dirty="0"/>
              <a:t>计算机视觉</a:t>
            </a:r>
            <a:endParaRPr lang="en-US" altLang="zh-CN" dirty="0"/>
          </a:p>
          <a:p>
            <a:pPr>
              <a:lnSpc>
                <a:spcPct val="200000"/>
              </a:lnSpc>
            </a:pPr>
            <a:r>
              <a:rPr lang="zh-CN" altLang="en-US" dirty="0"/>
              <a:t>机器学习</a:t>
            </a:r>
            <a:endParaRPr lang="en-US" altLang="zh-CN" dirty="0"/>
          </a:p>
          <a:p>
            <a:pPr>
              <a:lnSpc>
                <a:spcPct val="200000"/>
              </a:lnSpc>
            </a:pPr>
            <a:r>
              <a:rPr lang="zh-CN" altLang="en-US" dirty="0"/>
              <a:t>智能机器人</a:t>
            </a:r>
          </a:p>
        </p:txBody>
      </p:sp>
      <p:pic>
        <p:nvPicPr>
          <p:cNvPr id="4" name="图片 3"/>
          <p:cNvPicPr>
            <a:picLocks noChangeAspect="1"/>
          </p:cNvPicPr>
          <p:nvPr/>
        </p:nvPicPr>
        <p:blipFill>
          <a:blip r:embed="rId2"/>
          <a:stretch>
            <a:fillRect/>
          </a:stretch>
        </p:blipFill>
        <p:spPr>
          <a:xfrm>
            <a:off x="3900234" y="2124917"/>
            <a:ext cx="4761389" cy="317629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492896"/>
            <a:ext cx="8229600" cy="1143000"/>
          </a:xfrm>
        </p:spPr>
        <p:txBody>
          <a:bodyPr/>
          <a:lstStyle/>
          <a:p>
            <a:r>
              <a:rPr lang="en-US" altLang="zh-CN" dirty="0"/>
              <a:t>7.5 </a:t>
            </a:r>
            <a:r>
              <a:rPr lang="zh-CN" altLang="en-US" dirty="0"/>
              <a:t>区块链技术</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区块链基础</a:t>
            </a:r>
          </a:p>
        </p:txBody>
      </p:sp>
      <p:sp>
        <p:nvSpPr>
          <p:cNvPr id="3" name="内容占位符 2"/>
          <p:cNvSpPr>
            <a:spLocks noGrp="1"/>
          </p:cNvSpPr>
          <p:nvPr>
            <p:ph idx="1"/>
          </p:nvPr>
        </p:nvSpPr>
        <p:spPr/>
        <p:txBody>
          <a:bodyPr/>
          <a:lstStyle/>
          <a:p>
            <a:r>
              <a:rPr lang="zh-CN" altLang="en-US" dirty="0">
                <a:sym typeface="+mn-ea"/>
              </a:rPr>
              <a:t>区块链是分布式数据存储、点对点传输、共识机制、加密算法等计算机技术的新型应用模式。它利用块链式数据结构来验证与存储数据、利用分布式节点共识算法来生成和更新数据、利用密码学的方式保证数据传输和访问的安全、利用由自动化脚本代码组成的智能合约来编程和操作数据。</a:t>
            </a:r>
            <a:endParaRPr lang="en-US" altLang="zh-CN" dirty="0">
              <a:sym typeface="+mn-ea"/>
            </a:endParaRPr>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BF1E0D-EF43-4077-9186-81389AB9AC79}"/>
              </a:ext>
            </a:extLst>
          </p:cNvPr>
          <p:cNvSpPr>
            <a:spLocks noGrp="1"/>
          </p:cNvSpPr>
          <p:nvPr>
            <p:ph type="title"/>
          </p:nvPr>
        </p:nvSpPr>
        <p:spPr/>
        <p:txBody>
          <a:bodyPr/>
          <a:lstStyle/>
          <a:p>
            <a:r>
              <a:rPr lang="zh-CN" altLang="en-US" dirty="0"/>
              <a:t>区块链基础</a:t>
            </a:r>
          </a:p>
        </p:txBody>
      </p:sp>
      <p:sp>
        <p:nvSpPr>
          <p:cNvPr id="3" name="内容占位符 2">
            <a:extLst>
              <a:ext uri="{FF2B5EF4-FFF2-40B4-BE49-F238E27FC236}">
                <a16:creationId xmlns:a16="http://schemas.microsoft.com/office/drawing/2014/main" xmlns="" id="{A45AE544-6E06-440D-88DF-CDD43B6EE42D}"/>
              </a:ext>
            </a:extLst>
          </p:cNvPr>
          <p:cNvSpPr>
            <a:spLocks noGrp="1"/>
          </p:cNvSpPr>
          <p:nvPr>
            <p:ph idx="1"/>
          </p:nvPr>
        </p:nvSpPr>
        <p:spPr/>
        <p:txBody>
          <a:bodyPr/>
          <a:lstStyle/>
          <a:p>
            <a:r>
              <a:rPr lang="zh-CN" altLang="en-US" dirty="0"/>
              <a:t>区块链技术是构建比特币区块链网络与交易信息加密传输的基础技术。它基于密码学原理而不基于信用，使得任何达成一致的双方直接支付，从而不需要第三方中介的参与。</a:t>
            </a:r>
          </a:p>
          <a:p>
            <a:endParaRPr lang="zh-CN" altLang="en-US" dirty="0"/>
          </a:p>
        </p:txBody>
      </p:sp>
      <p:pic>
        <p:nvPicPr>
          <p:cNvPr id="4" name="图片 3">
            <a:extLst>
              <a:ext uri="{FF2B5EF4-FFF2-40B4-BE49-F238E27FC236}">
                <a16:creationId xmlns:a16="http://schemas.microsoft.com/office/drawing/2014/main" xmlns="" id="{9F4084F9-C234-4C8E-8D4E-BBF6D5CDDCED}"/>
              </a:ext>
            </a:extLst>
          </p:cNvPr>
          <p:cNvPicPr>
            <a:picLocks noChangeAspect="1"/>
          </p:cNvPicPr>
          <p:nvPr/>
        </p:nvPicPr>
        <p:blipFill>
          <a:blip r:embed="rId2"/>
          <a:stretch>
            <a:fillRect/>
          </a:stretch>
        </p:blipFill>
        <p:spPr>
          <a:xfrm>
            <a:off x="1705668" y="3262923"/>
            <a:ext cx="2474326" cy="1990910"/>
          </a:xfrm>
          <a:prstGeom prst="rect">
            <a:avLst/>
          </a:prstGeom>
        </p:spPr>
      </p:pic>
      <p:pic>
        <p:nvPicPr>
          <p:cNvPr id="5" name="Picture 3">
            <a:extLst>
              <a:ext uri="{FF2B5EF4-FFF2-40B4-BE49-F238E27FC236}">
                <a16:creationId xmlns:a16="http://schemas.microsoft.com/office/drawing/2014/main" xmlns="" id="{06350152-26F1-402A-B7A1-88686B911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33" y="3262922"/>
            <a:ext cx="2515639" cy="19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a:extLst>
              <a:ext uri="{FF2B5EF4-FFF2-40B4-BE49-F238E27FC236}">
                <a16:creationId xmlns:a16="http://schemas.microsoft.com/office/drawing/2014/main" xmlns="" id="{3FB05DD1-8FC3-4A3D-A5A7-665B63EAE28D}"/>
              </a:ext>
            </a:extLst>
          </p:cNvPr>
          <p:cNvSpPr/>
          <p:nvPr/>
        </p:nvSpPr>
        <p:spPr>
          <a:xfrm>
            <a:off x="6044388" y="5253832"/>
            <a:ext cx="1642730" cy="369332"/>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去</a:t>
            </a:r>
            <a:r>
              <a:rPr kumimoji="0" lang="zh-CN" altLang="zh-CN" sz="1800" b="0" i="0" u="none" strike="noStrike" kern="1200" cap="none" spc="0" normalizeH="0" baseline="0" noProof="0" dirty="0">
                <a:ln>
                  <a:noFill/>
                </a:ln>
                <a:solidFill>
                  <a:sysClr val="windowText" lastClr="000000"/>
                </a:solidFill>
                <a:effectLst/>
                <a:uLnTx/>
                <a:uFillTx/>
                <a:latin typeface="Arial"/>
                <a:ea typeface="微软雅黑"/>
                <a:cs typeface="+mn-cs"/>
              </a:rPr>
              <a:t>中心化</a:t>
            </a: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示例</a:t>
            </a:r>
            <a:endParaRPr kumimoji="0" lang="zh-CN"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sp>
        <p:nvSpPr>
          <p:cNvPr id="7" name="矩形 6">
            <a:extLst>
              <a:ext uri="{FF2B5EF4-FFF2-40B4-BE49-F238E27FC236}">
                <a16:creationId xmlns:a16="http://schemas.microsoft.com/office/drawing/2014/main" xmlns="" id="{2D31FCDA-CE90-463A-B6EE-A03A6302A120}"/>
              </a:ext>
            </a:extLst>
          </p:cNvPr>
          <p:cNvSpPr/>
          <p:nvPr/>
        </p:nvSpPr>
        <p:spPr>
          <a:xfrm>
            <a:off x="2339752" y="5275545"/>
            <a:ext cx="1642730" cy="369332"/>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ysClr val="windowText" lastClr="000000"/>
                </a:solidFill>
                <a:effectLst/>
                <a:uLnTx/>
                <a:uFillTx/>
                <a:latin typeface="Arial"/>
                <a:ea typeface="微软雅黑"/>
                <a:cs typeface="+mn-cs"/>
              </a:rPr>
              <a:t>中心化</a:t>
            </a: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示例</a:t>
            </a:r>
            <a:endParaRPr kumimoji="0" lang="zh-CN"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spTree>
    <p:extLst>
      <p:ext uri="{BB962C8B-B14F-4D97-AF65-F5344CB8AC3E}">
        <p14:creationId xmlns:p14="http://schemas.microsoft.com/office/powerpoint/2010/main" val="1922387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8874C3-D527-4631-8B71-7DCD9355B8E5}"/>
              </a:ext>
            </a:extLst>
          </p:cNvPr>
          <p:cNvSpPr>
            <a:spLocks noGrp="1"/>
          </p:cNvSpPr>
          <p:nvPr>
            <p:ph type="title"/>
          </p:nvPr>
        </p:nvSpPr>
        <p:spPr/>
        <p:txBody>
          <a:bodyPr/>
          <a:lstStyle/>
          <a:p>
            <a:r>
              <a:rPr lang="zh-CN" altLang="en-US" dirty="0"/>
              <a:t>区块链的分类</a:t>
            </a:r>
          </a:p>
        </p:txBody>
      </p:sp>
      <p:sp>
        <p:nvSpPr>
          <p:cNvPr id="3" name="内容占位符 2">
            <a:extLst>
              <a:ext uri="{FF2B5EF4-FFF2-40B4-BE49-F238E27FC236}">
                <a16:creationId xmlns:a16="http://schemas.microsoft.com/office/drawing/2014/main" xmlns="" id="{1120F525-6EC5-4790-9A13-C99928416E49}"/>
              </a:ext>
            </a:extLst>
          </p:cNvPr>
          <p:cNvSpPr>
            <a:spLocks noGrp="1"/>
          </p:cNvSpPr>
          <p:nvPr>
            <p:ph idx="1"/>
          </p:nvPr>
        </p:nvSpPr>
        <p:spPr>
          <a:xfrm>
            <a:off x="462426" y="1268760"/>
            <a:ext cx="8229600" cy="4525963"/>
          </a:xfrm>
        </p:spPr>
        <p:txBody>
          <a:bodyPr>
            <a:normAutofit fontScale="92500"/>
          </a:bodyPr>
          <a:lstStyle/>
          <a:p>
            <a:r>
              <a:rPr lang="zh-CN" altLang="en-US" dirty="0"/>
              <a:t>公有链</a:t>
            </a:r>
          </a:p>
          <a:p>
            <a:pPr marL="0" indent="0">
              <a:buNone/>
            </a:pPr>
            <a:r>
              <a:rPr lang="zh-CN" altLang="en-US" dirty="0"/>
              <a:t>无官方组织及管理机构，无中心服务器，参与的节点按照系统规则自由接入网络、不受控制，节点间基于共识机制开展工作。</a:t>
            </a:r>
          </a:p>
          <a:p>
            <a:r>
              <a:rPr lang="zh-CN" altLang="en-US" dirty="0"/>
              <a:t>私有链</a:t>
            </a:r>
          </a:p>
          <a:p>
            <a:pPr marL="0" indent="0">
              <a:buNone/>
            </a:pPr>
            <a:r>
              <a:rPr lang="zh-CN" altLang="en-US" dirty="0"/>
              <a:t>建立在某个企业内部，系统的运作规则根据企业要求进行设定，修改甚至是读取权限仅限于少数节点，同时仍保留着区块链的真实性和部分去中心化的特性。</a:t>
            </a:r>
            <a:endParaRPr lang="en-US" altLang="zh-CN" dirty="0"/>
          </a:p>
          <a:p>
            <a:r>
              <a:rPr lang="zh-CN" altLang="en-US" dirty="0"/>
              <a:t>联盟链</a:t>
            </a:r>
          </a:p>
          <a:p>
            <a:pPr marL="0" indent="0">
              <a:buNone/>
            </a:pPr>
            <a:r>
              <a:rPr lang="zh-CN" altLang="en-US" dirty="0"/>
              <a:t>由若干机构联合发起，介于公有链和私有链之间，兼具部分去中心化的特性</a:t>
            </a:r>
          </a:p>
          <a:p>
            <a:endParaRPr lang="zh-CN" altLang="en-US" dirty="0"/>
          </a:p>
        </p:txBody>
      </p:sp>
    </p:spTree>
    <p:extLst>
      <p:ext uri="{BB962C8B-B14F-4D97-AF65-F5344CB8AC3E}">
        <p14:creationId xmlns:p14="http://schemas.microsoft.com/office/powerpoint/2010/main" val="2749228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40CB59D-0AFC-4E89-82AC-EE545B5DB8FA}"/>
              </a:ext>
            </a:extLst>
          </p:cNvPr>
          <p:cNvSpPr>
            <a:spLocks noGrp="1"/>
          </p:cNvSpPr>
          <p:nvPr>
            <p:ph type="title"/>
          </p:nvPr>
        </p:nvSpPr>
        <p:spPr/>
        <p:txBody>
          <a:bodyPr/>
          <a:lstStyle/>
          <a:p>
            <a:r>
              <a:rPr lang="zh-CN" altLang="en-US" dirty="0"/>
              <a:t>区块链的特征</a:t>
            </a:r>
          </a:p>
        </p:txBody>
      </p:sp>
      <p:grpSp>
        <p:nvGrpSpPr>
          <p:cNvPr id="4" name="组合 3">
            <a:extLst>
              <a:ext uri="{FF2B5EF4-FFF2-40B4-BE49-F238E27FC236}">
                <a16:creationId xmlns:a16="http://schemas.microsoft.com/office/drawing/2014/main" xmlns="" id="{538E2BCA-0972-423E-A35E-EE51D928471A}"/>
              </a:ext>
            </a:extLst>
          </p:cNvPr>
          <p:cNvGrpSpPr/>
          <p:nvPr/>
        </p:nvGrpSpPr>
        <p:grpSpPr>
          <a:xfrm>
            <a:off x="1808467" y="1751580"/>
            <a:ext cx="5527066" cy="3354839"/>
            <a:chOff x="4624641" y="532875"/>
            <a:chExt cx="3190526" cy="3146605"/>
          </a:xfrm>
        </p:grpSpPr>
        <p:sp>
          <p:nvSpPr>
            <p:cNvPr id="5" name="Rectangle 3">
              <a:extLst>
                <a:ext uri="{FF2B5EF4-FFF2-40B4-BE49-F238E27FC236}">
                  <a16:creationId xmlns:a16="http://schemas.microsoft.com/office/drawing/2014/main" xmlns="" id="{5E1BFA02-0170-4061-A2E4-9DE94BA302D2}"/>
                </a:ext>
              </a:extLst>
            </p:cNvPr>
            <p:cNvSpPr/>
            <p:nvPr/>
          </p:nvSpPr>
          <p:spPr>
            <a:xfrm>
              <a:off x="4624642" y="532875"/>
              <a:ext cx="3190525" cy="1481171"/>
            </a:xfrm>
            <a:prstGeom prst="rect">
              <a:avLst/>
            </a:prstGeom>
            <a:solidFill>
              <a:schemeClr val="tx1">
                <a:lumMod val="65000"/>
                <a:lumOff val="35000"/>
              </a:schemeClr>
            </a:solidFill>
            <a:ln w="12700" cap="flat" cmpd="sng" algn="ctr">
              <a:noFill/>
              <a:prstDash val="solid"/>
              <a:miter lim="800000"/>
            </a:ln>
            <a:effectLst/>
          </p:spPr>
          <p:txBody>
            <a:bodyPr lIns="68580" tIns="34290" rIns="68580" bIns="34290"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6" name="Rectangle 5">
              <a:extLst>
                <a:ext uri="{FF2B5EF4-FFF2-40B4-BE49-F238E27FC236}">
                  <a16:creationId xmlns:a16="http://schemas.microsoft.com/office/drawing/2014/main" xmlns="" id="{6DEFEEE0-E88B-41D0-B482-EAB6F129D568}"/>
                </a:ext>
              </a:extLst>
            </p:cNvPr>
            <p:cNvSpPr/>
            <p:nvPr/>
          </p:nvSpPr>
          <p:spPr>
            <a:xfrm>
              <a:off x="4624642" y="2264526"/>
              <a:ext cx="3190525" cy="1414954"/>
            </a:xfrm>
            <a:prstGeom prst="rect">
              <a:avLst/>
            </a:prstGeom>
            <a:solidFill>
              <a:srgbClr val="FF0000"/>
            </a:solidFill>
            <a:ln w="12700" cap="flat" cmpd="sng" algn="ctr">
              <a:noFill/>
              <a:prstDash val="solid"/>
              <a:miter lim="800000"/>
            </a:ln>
            <a:effectLst/>
          </p:spPr>
          <p:txBody>
            <a:bodyPr lIns="68580" tIns="34290" rIns="68580" bIns="34290"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7" name="矩形 6">
              <a:extLst>
                <a:ext uri="{FF2B5EF4-FFF2-40B4-BE49-F238E27FC236}">
                  <a16:creationId xmlns:a16="http://schemas.microsoft.com/office/drawing/2014/main" xmlns="" id="{7AE16634-B15C-4AF4-B6C1-2678E2FE8103}"/>
                </a:ext>
              </a:extLst>
            </p:cNvPr>
            <p:cNvSpPr/>
            <p:nvPr/>
          </p:nvSpPr>
          <p:spPr>
            <a:xfrm>
              <a:off x="4830848" y="599973"/>
              <a:ext cx="2654168" cy="324752"/>
            </a:xfrm>
            <a:prstGeom prst="rect">
              <a:avLst/>
            </a:prstGeom>
          </p:spPr>
          <p:txBody>
            <a:bodyPr wrap="square" lIns="68573" tIns="34287" rIns="68573" bIns="34287">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去中心化</a:t>
              </a:r>
              <a:endParaRPr kumimoji="0" lang="en-US" altLang="zh-CN"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xmlns="" id="{42CC6015-DE9F-45D0-BD23-E3DF20306C5D}"/>
                </a:ext>
              </a:extLst>
            </p:cNvPr>
            <p:cNvSpPr>
              <a:spLocks noChangeArrowheads="1"/>
            </p:cNvSpPr>
            <p:nvPr/>
          </p:nvSpPr>
          <p:spPr bwMode="auto">
            <a:xfrm>
              <a:off x="4706840" y="924316"/>
              <a:ext cx="3095594" cy="82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1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Calibri" panose="020F0502020204030204" pitchFamily="34" charset="0"/>
                </a:rPr>
                <a:t>区块链的去中心化特征，可以简单理解为：没有固定的中心化机构存在（比如政府、银行、支付宝等），所有的数据主体都将通过预先设定的程序自动运行。任何一个节点都可能成为阶段性的中心，但却不具备强制性的中心控制功能。节点与节点之间的影响，会通过网络，形成因果关系。</a:t>
              </a:r>
              <a:endPar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xmlns="" id="{1EA2AC72-4E43-4494-83C6-B93EFB31B9FF}"/>
                </a:ext>
              </a:extLst>
            </p:cNvPr>
            <p:cNvSpPr/>
            <p:nvPr/>
          </p:nvSpPr>
          <p:spPr>
            <a:xfrm>
              <a:off x="4624641" y="2344053"/>
              <a:ext cx="3177792" cy="324752"/>
            </a:xfrm>
            <a:prstGeom prst="rect">
              <a:avLst/>
            </a:prstGeom>
          </p:spPr>
          <p:txBody>
            <a:bodyPr wrap="square" lIns="68573" tIns="34287" rIns="68573" bIns="34287">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不可篡改</a:t>
              </a:r>
              <a:endParaRPr kumimoji="0" lang="en-US" altLang="zh-CN"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xmlns="" id="{6BF53BF5-F6DF-4A72-82E0-5EF6CA1E71C0}"/>
                </a:ext>
              </a:extLst>
            </p:cNvPr>
            <p:cNvSpPr>
              <a:spLocks noChangeArrowheads="1"/>
            </p:cNvSpPr>
            <p:nvPr/>
          </p:nvSpPr>
          <p:spPr bwMode="auto">
            <a:xfrm>
              <a:off x="4684425" y="2679434"/>
              <a:ext cx="3093670" cy="813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1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Calibri" panose="020F0502020204030204" pitchFamily="34" charset="0"/>
                </a:rPr>
                <a:t>即使区块链遭受了严重的黑客攻击，只要黑客控制的节点数不超过全球节点总数的一半，系统就依然能正常运行，数据也不会被篡改。因为所有节点的权利和义务都是均等的，而且活动会受到全网的监督。同时，这些节点都各自有能力去用计算能力投票，这就保证得到承认的结果是过半数节点公认的结果。</a:t>
              </a:r>
              <a:endPar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925040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2B1BC7D-3F16-4837-935F-68066F9BF204}"/>
              </a:ext>
            </a:extLst>
          </p:cNvPr>
          <p:cNvSpPr>
            <a:spLocks noGrp="1"/>
          </p:cNvSpPr>
          <p:nvPr>
            <p:ph type="title"/>
          </p:nvPr>
        </p:nvSpPr>
        <p:spPr/>
        <p:txBody>
          <a:bodyPr/>
          <a:lstStyle/>
          <a:p>
            <a:r>
              <a:rPr lang="zh-CN" altLang="en-US" dirty="0"/>
              <a:t>区块链的特征</a:t>
            </a:r>
          </a:p>
        </p:txBody>
      </p:sp>
      <p:grpSp>
        <p:nvGrpSpPr>
          <p:cNvPr id="4" name="组合 3">
            <a:extLst>
              <a:ext uri="{FF2B5EF4-FFF2-40B4-BE49-F238E27FC236}">
                <a16:creationId xmlns:a16="http://schemas.microsoft.com/office/drawing/2014/main" xmlns="" id="{D5386C47-7BA7-4EA3-80CF-8F44822C9750}"/>
              </a:ext>
            </a:extLst>
          </p:cNvPr>
          <p:cNvGrpSpPr/>
          <p:nvPr/>
        </p:nvGrpSpPr>
        <p:grpSpPr>
          <a:xfrm>
            <a:off x="1807509" y="1556792"/>
            <a:ext cx="5528982" cy="3838386"/>
            <a:chOff x="4624641" y="532875"/>
            <a:chExt cx="3191632" cy="3600136"/>
          </a:xfrm>
        </p:grpSpPr>
        <p:sp>
          <p:nvSpPr>
            <p:cNvPr id="8" name="Rectangle 3">
              <a:extLst>
                <a:ext uri="{FF2B5EF4-FFF2-40B4-BE49-F238E27FC236}">
                  <a16:creationId xmlns:a16="http://schemas.microsoft.com/office/drawing/2014/main" xmlns="" id="{B8065BC4-1ACD-4EC2-A279-B853B8551014}"/>
                </a:ext>
              </a:extLst>
            </p:cNvPr>
            <p:cNvSpPr/>
            <p:nvPr/>
          </p:nvSpPr>
          <p:spPr>
            <a:xfrm>
              <a:off x="4624642" y="532875"/>
              <a:ext cx="3190525" cy="1481171"/>
            </a:xfrm>
            <a:prstGeom prst="rect">
              <a:avLst/>
            </a:prstGeom>
            <a:solidFill>
              <a:schemeClr val="tx1">
                <a:lumMod val="65000"/>
                <a:lumOff val="35000"/>
              </a:schemeClr>
            </a:solidFill>
            <a:ln w="12700" cap="flat" cmpd="sng" algn="ctr">
              <a:noFill/>
              <a:prstDash val="solid"/>
              <a:miter lim="800000"/>
            </a:ln>
            <a:effectLst/>
          </p:spPr>
          <p:txBody>
            <a:bodyPr lIns="68580" tIns="34290" rIns="68580" bIns="34290"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9" name="Rectangle 5">
              <a:extLst>
                <a:ext uri="{FF2B5EF4-FFF2-40B4-BE49-F238E27FC236}">
                  <a16:creationId xmlns:a16="http://schemas.microsoft.com/office/drawing/2014/main" xmlns="" id="{12189EC6-AA57-4B2A-BACA-80BF1EAACF6E}"/>
                </a:ext>
              </a:extLst>
            </p:cNvPr>
            <p:cNvSpPr/>
            <p:nvPr/>
          </p:nvSpPr>
          <p:spPr>
            <a:xfrm>
              <a:off x="4624642" y="2194715"/>
              <a:ext cx="3190525" cy="1016045"/>
            </a:xfrm>
            <a:prstGeom prst="rect">
              <a:avLst/>
            </a:prstGeom>
            <a:solidFill>
              <a:schemeClr val="accent2">
                <a:lumMod val="75000"/>
              </a:schemeClr>
            </a:solidFill>
            <a:ln w="12700" cap="flat" cmpd="sng" algn="ctr">
              <a:noFill/>
              <a:prstDash val="solid"/>
              <a:miter lim="800000"/>
            </a:ln>
            <a:effectLst/>
          </p:spPr>
          <p:txBody>
            <a:bodyPr lIns="68580" tIns="34290" rIns="68580" bIns="34290"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2CEF34DE-FA00-4A22-80C8-5623A061C9BA}"/>
                </a:ext>
              </a:extLst>
            </p:cNvPr>
            <p:cNvSpPr/>
            <p:nvPr/>
          </p:nvSpPr>
          <p:spPr>
            <a:xfrm>
              <a:off x="4830848" y="599973"/>
              <a:ext cx="2654168" cy="324752"/>
            </a:xfrm>
            <a:prstGeom prst="rect">
              <a:avLst/>
            </a:prstGeom>
          </p:spPr>
          <p:txBody>
            <a:bodyPr wrap="square" lIns="68573" tIns="34287" rIns="68573" bIns="34287">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自治性 </a:t>
              </a:r>
              <a:endParaRPr kumimoji="0" lang="en-US" altLang="zh-CN"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xmlns="" id="{194EB5DE-BA3C-409E-ACCA-B2E304B1E5EE}"/>
                </a:ext>
              </a:extLst>
            </p:cNvPr>
            <p:cNvSpPr>
              <a:spLocks noChangeArrowheads="1"/>
            </p:cNvSpPr>
            <p:nvPr/>
          </p:nvSpPr>
          <p:spPr bwMode="auto">
            <a:xfrm>
              <a:off x="4706840" y="901088"/>
              <a:ext cx="3095594" cy="62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1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Calibri" panose="020F0502020204030204" pitchFamily="34" charset="0"/>
                </a:rPr>
                <a:t>区块链采用基于协商一致的规范和协议（比如一套公开透明的算法）使得整个系统中的所有节点能够在去信任的环境自由安全的交换数据，使得对“人”的信任改成了对机器的信任，任何人为的干预不起作用。</a:t>
              </a:r>
              <a:endPar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xmlns="" id="{E57DBC06-3CE1-40CF-B3A1-F3D8638DA246}"/>
                </a:ext>
              </a:extLst>
            </p:cNvPr>
            <p:cNvSpPr/>
            <p:nvPr/>
          </p:nvSpPr>
          <p:spPr>
            <a:xfrm>
              <a:off x="4624641" y="2244323"/>
              <a:ext cx="3177792" cy="324752"/>
            </a:xfrm>
            <a:prstGeom prst="rect">
              <a:avLst/>
            </a:prstGeom>
          </p:spPr>
          <p:txBody>
            <a:bodyPr wrap="square" lIns="68573" tIns="34287" rIns="68573" bIns="34287">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可扩展性</a:t>
              </a:r>
              <a:endParaRPr kumimoji="0" lang="en-US" altLang="zh-CN"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xmlns="" id="{2BCA2BB5-D61D-4C5D-8236-8511CAA180D3}"/>
                </a:ext>
              </a:extLst>
            </p:cNvPr>
            <p:cNvSpPr>
              <a:spLocks noChangeArrowheads="1"/>
            </p:cNvSpPr>
            <p:nvPr/>
          </p:nvSpPr>
          <p:spPr bwMode="auto">
            <a:xfrm>
              <a:off x="4684425" y="2579704"/>
              <a:ext cx="3093670" cy="4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1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Calibri" panose="020F0502020204030204" pitchFamily="34" charset="0"/>
                </a:rPr>
                <a:t>区块链还是一种底层的开源技术（类似于谷歌的开源系统安卓），所有人都可以在区块链的基础上，实现各类扩展应用。</a:t>
              </a:r>
              <a:endPar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xmlns="" id="{A7E60BD8-771D-4C51-B9E2-85205C9483C8}"/>
                </a:ext>
              </a:extLst>
            </p:cNvPr>
            <p:cNvSpPr/>
            <p:nvPr/>
          </p:nvSpPr>
          <p:spPr>
            <a:xfrm>
              <a:off x="4625748" y="3808259"/>
              <a:ext cx="3190525" cy="324752"/>
            </a:xfrm>
            <a:prstGeom prst="rect">
              <a:avLst/>
            </a:prstGeom>
          </p:spPr>
          <p:txBody>
            <a:bodyPr wrap="square" lIns="68573" tIns="34287" rIns="68573" bIns="34287">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匿名</a:t>
              </a:r>
              <a:endParaRPr kumimoji="0" lang="en-US" altLang="zh-CN"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sp>
        <p:nvSpPr>
          <p:cNvPr id="5" name="Rectangle 5">
            <a:extLst>
              <a:ext uri="{FF2B5EF4-FFF2-40B4-BE49-F238E27FC236}">
                <a16:creationId xmlns:a16="http://schemas.microsoft.com/office/drawing/2014/main" xmlns="" id="{BA6E568A-F9B2-455B-AA5F-9EE55ABBACE8}"/>
              </a:ext>
            </a:extLst>
          </p:cNvPr>
          <p:cNvSpPr/>
          <p:nvPr/>
        </p:nvSpPr>
        <p:spPr>
          <a:xfrm>
            <a:off x="1809427" y="4586076"/>
            <a:ext cx="5527064" cy="1254444"/>
          </a:xfrm>
          <a:prstGeom prst="rect">
            <a:avLst/>
          </a:prstGeom>
          <a:solidFill>
            <a:schemeClr val="tx1">
              <a:lumMod val="50000"/>
              <a:lumOff val="50000"/>
            </a:schemeClr>
          </a:solidFill>
          <a:ln w="12700" cap="flat" cmpd="sng" algn="ctr">
            <a:noFill/>
            <a:prstDash val="solid"/>
            <a:miter lim="800000"/>
          </a:ln>
          <a:effectLst/>
        </p:spPr>
        <p:txBody>
          <a:bodyPr lIns="68580" tIns="34290" rIns="68580" bIns="34290"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6" name="矩形 5">
            <a:extLst>
              <a:ext uri="{FF2B5EF4-FFF2-40B4-BE49-F238E27FC236}">
                <a16:creationId xmlns:a16="http://schemas.microsoft.com/office/drawing/2014/main" xmlns="" id="{0EC79B5F-6D03-483F-AC17-72499C576078}"/>
              </a:ext>
            </a:extLst>
          </p:cNvPr>
          <p:cNvSpPr/>
          <p:nvPr/>
        </p:nvSpPr>
        <p:spPr>
          <a:xfrm>
            <a:off x="1809427" y="4740576"/>
            <a:ext cx="5527064" cy="346243"/>
          </a:xfrm>
          <a:prstGeom prst="rect">
            <a:avLst/>
          </a:prstGeom>
        </p:spPr>
        <p:txBody>
          <a:bodyPr wrap="square" lIns="68573" tIns="34287" rIns="68573" bIns="34287">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匿名</a:t>
            </a:r>
            <a:endParaRPr kumimoji="0" lang="en-US" altLang="zh-CN"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xmlns="" id="{02BA12BD-9883-4A0D-8DC3-14B52AF692AC}"/>
              </a:ext>
            </a:extLst>
          </p:cNvPr>
          <p:cNvSpPr>
            <a:spLocks noChangeArrowheads="1"/>
          </p:cNvSpPr>
          <p:nvPr/>
        </p:nvSpPr>
        <p:spPr bwMode="auto">
          <a:xfrm>
            <a:off x="1889183" y="5131752"/>
            <a:ext cx="5497629" cy="46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1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Calibri" panose="020F0502020204030204" pitchFamily="34" charset="0"/>
              </a:rPr>
              <a:t>在区块链中，数据交换的双方是匿名的，网络中的各个节点，无需知道彼此的身份和个人信息即可进行数据交换。</a:t>
            </a:r>
            <a:endPar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544116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B8E9F92-A338-4B74-B6CD-F956A4B963A7}"/>
              </a:ext>
            </a:extLst>
          </p:cNvPr>
          <p:cNvSpPr>
            <a:spLocks noGrp="1"/>
          </p:cNvSpPr>
          <p:nvPr>
            <p:ph type="title"/>
          </p:nvPr>
        </p:nvSpPr>
        <p:spPr/>
        <p:txBody>
          <a:bodyPr/>
          <a:lstStyle/>
          <a:p>
            <a:r>
              <a:rPr lang="zh-CN" altLang="en-US" dirty="0"/>
              <a:t>基本特征及架构</a:t>
            </a:r>
          </a:p>
        </p:txBody>
      </p:sp>
      <p:sp>
        <p:nvSpPr>
          <p:cNvPr id="3" name="内容占位符 2">
            <a:extLst>
              <a:ext uri="{FF2B5EF4-FFF2-40B4-BE49-F238E27FC236}">
                <a16:creationId xmlns:a16="http://schemas.microsoft.com/office/drawing/2014/main" xmlns="" id="{FED84213-2DFE-4488-9899-31C51320B7DB}"/>
              </a:ext>
            </a:extLst>
          </p:cNvPr>
          <p:cNvSpPr>
            <a:spLocks noGrp="1"/>
          </p:cNvSpPr>
          <p:nvPr>
            <p:ph idx="1"/>
          </p:nvPr>
        </p:nvSpPr>
        <p:spPr>
          <a:xfrm>
            <a:off x="539552" y="1166018"/>
            <a:ext cx="8229600" cy="4525963"/>
          </a:xfrm>
        </p:spPr>
        <p:txBody>
          <a:bodyPr/>
          <a:lstStyle/>
          <a:p>
            <a:r>
              <a:rPr lang="zh-CN" altLang="en-US" sz="2000" b="1" dirty="0"/>
              <a:t>物联网有三个重要特征：综合感知、可靠传输、智能处理</a:t>
            </a:r>
            <a:endParaRPr lang="zh-CN" altLang="en-US" sz="2000" dirty="0"/>
          </a:p>
          <a:p>
            <a:pPr>
              <a:lnSpc>
                <a:spcPct val="150000"/>
              </a:lnSpc>
            </a:pPr>
            <a:r>
              <a:rPr lang="zh-CN" altLang="en-US" sz="1600" dirty="0"/>
              <a:t>第一，是</a:t>
            </a:r>
            <a:r>
              <a:rPr lang="zh-CN" altLang="en-US" sz="1600" b="1" dirty="0">
                <a:solidFill>
                  <a:schemeClr val="accent2"/>
                </a:solidFill>
              </a:rPr>
              <a:t>综合感知</a:t>
            </a:r>
            <a:r>
              <a:rPr lang="zh-CN" altLang="en-US" sz="1600" dirty="0"/>
              <a:t>，</a:t>
            </a:r>
            <a:endParaRPr lang="en-US" altLang="zh-CN" sz="1600" dirty="0"/>
          </a:p>
          <a:p>
            <a:pPr>
              <a:lnSpc>
                <a:spcPct val="150000"/>
              </a:lnSpc>
            </a:pPr>
            <a:r>
              <a:rPr lang="zh-CN" altLang="en-US" sz="1600" dirty="0"/>
              <a:t>是指利用</a:t>
            </a:r>
            <a:r>
              <a:rPr lang="en-US" altLang="zh-CN" sz="1600" dirty="0"/>
              <a:t>RFID</a:t>
            </a:r>
            <a:r>
              <a:rPr lang="zh-CN" altLang="en-US" sz="1600" dirty="0"/>
              <a:t>，传感器，二维码等随时随地获取物体的信息，比如</a:t>
            </a:r>
          </a:p>
          <a:p>
            <a:pPr lvl="1">
              <a:lnSpc>
                <a:spcPct val="150000"/>
              </a:lnSpc>
            </a:pPr>
            <a:r>
              <a:rPr lang="zh-CN" altLang="en-US" sz="1600" dirty="0">
                <a:solidFill>
                  <a:srgbClr val="000000"/>
                </a:solidFill>
              </a:rPr>
              <a:t>物流和商品管理中的</a:t>
            </a:r>
            <a:r>
              <a:rPr lang="en-US" altLang="zh-CN" sz="1600" dirty="0">
                <a:solidFill>
                  <a:srgbClr val="C00000"/>
                </a:solidFill>
              </a:rPr>
              <a:t>RFID</a:t>
            </a:r>
            <a:r>
              <a:rPr lang="zh-CN" altLang="en-US" sz="1600" dirty="0">
                <a:solidFill>
                  <a:srgbClr val="C00000"/>
                </a:solidFill>
              </a:rPr>
              <a:t>阅读器、二条码扫描器</a:t>
            </a:r>
            <a:endParaRPr lang="en-US" altLang="zh-CN" sz="1600" dirty="0">
              <a:solidFill>
                <a:srgbClr val="C00000"/>
              </a:solidFill>
            </a:endParaRPr>
          </a:p>
          <a:p>
            <a:pPr lvl="1">
              <a:lnSpc>
                <a:spcPct val="150000"/>
              </a:lnSpc>
            </a:pPr>
            <a:r>
              <a:rPr lang="zh-CN" altLang="en-US" sz="1600" dirty="0">
                <a:solidFill>
                  <a:srgbClr val="000000"/>
                </a:solidFill>
              </a:rPr>
              <a:t>城市安防系统中的</a:t>
            </a:r>
            <a:r>
              <a:rPr lang="zh-CN" altLang="en-US" sz="1600" dirty="0">
                <a:solidFill>
                  <a:srgbClr val="C00000"/>
                </a:solidFill>
              </a:rPr>
              <a:t>视频监控</a:t>
            </a:r>
            <a:endParaRPr lang="en-US" altLang="zh-CN" sz="1600" dirty="0">
              <a:solidFill>
                <a:srgbClr val="C00000"/>
              </a:solidFill>
            </a:endParaRPr>
          </a:p>
          <a:p>
            <a:pPr lvl="1">
              <a:lnSpc>
                <a:spcPct val="150000"/>
              </a:lnSpc>
            </a:pPr>
            <a:r>
              <a:rPr lang="zh-CN" altLang="en-US" sz="1600" dirty="0">
                <a:solidFill>
                  <a:srgbClr val="000000"/>
                </a:solidFill>
              </a:rPr>
              <a:t>智能电网中的</a:t>
            </a:r>
            <a:r>
              <a:rPr lang="zh-CN" altLang="en-US" sz="1600" dirty="0">
                <a:solidFill>
                  <a:srgbClr val="C00000"/>
                </a:solidFill>
              </a:rPr>
              <a:t>电表计量芯片</a:t>
            </a:r>
            <a:endParaRPr lang="en-US" altLang="zh-CN" sz="1600" dirty="0">
              <a:solidFill>
                <a:srgbClr val="C00000"/>
              </a:solidFill>
            </a:endParaRPr>
          </a:p>
          <a:p>
            <a:pPr lvl="1">
              <a:lnSpc>
                <a:spcPct val="150000"/>
              </a:lnSpc>
            </a:pPr>
            <a:r>
              <a:rPr lang="zh-CN" altLang="en-US" sz="1600" dirty="0">
                <a:solidFill>
                  <a:srgbClr val="000000"/>
                </a:solidFill>
              </a:rPr>
              <a:t>智能交通管理系统中安装在车辆上的</a:t>
            </a:r>
            <a:r>
              <a:rPr lang="zh-CN" altLang="en-US" sz="1600" dirty="0">
                <a:solidFill>
                  <a:srgbClr val="C00000"/>
                </a:solidFill>
              </a:rPr>
              <a:t>定位及标识装置</a:t>
            </a:r>
            <a:endParaRPr lang="en-US" altLang="zh-CN" sz="1600" dirty="0">
              <a:solidFill>
                <a:srgbClr val="C00000"/>
              </a:solidFill>
            </a:endParaRPr>
          </a:p>
          <a:p>
            <a:pPr lvl="1">
              <a:lnSpc>
                <a:spcPct val="150000"/>
              </a:lnSpc>
            </a:pPr>
            <a:r>
              <a:rPr lang="zh-CN" altLang="en-US" sz="1600" dirty="0"/>
              <a:t>商场货架上的</a:t>
            </a:r>
            <a:r>
              <a:rPr lang="zh-CN" altLang="en-US" sz="1600" dirty="0">
                <a:solidFill>
                  <a:srgbClr val="C00000"/>
                </a:solidFill>
              </a:rPr>
              <a:t>电子标签</a:t>
            </a:r>
            <a:r>
              <a:rPr lang="zh-CN" altLang="en-US" sz="1600" dirty="0"/>
              <a:t>；</a:t>
            </a:r>
          </a:p>
          <a:p>
            <a:endParaRPr lang="zh-CN" altLang="en-US" dirty="0"/>
          </a:p>
        </p:txBody>
      </p:sp>
    </p:spTree>
    <p:extLst>
      <p:ext uri="{BB962C8B-B14F-4D97-AF65-F5344CB8AC3E}">
        <p14:creationId xmlns:p14="http://schemas.microsoft.com/office/powerpoint/2010/main" val="2327265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F6BAD3-19B5-4E83-81E3-D5EA1B84CA8E}"/>
              </a:ext>
            </a:extLst>
          </p:cNvPr>
          <p:cNvSpPr>
            <a:spLocks noGrp="1"/>
          </p:cNvSpPr>
          <p:nvPr>
            <p:ph type="title"/>
          </p:nvPr>
        </p:nvSpPr>
        <p:spPr/>
        <p:txBody>
          <a:bodyPr/>
          <a:lstStyle/>
          <a:p>
            <a:r>
              <a:rPr lang="zh-CN" altLang="en-US" dirty="0"/>
              <a:t>区块链工作原理</a:t>
            </a:r>
          </a:p>
        </p:txBody>
      </p:sp>
      <p:sp>
        <p:nvSpPr>
          <p:cNvPr id="3" name="内容占位符 2">
            <a:extLst>
              <a:ext uri="{FF2B5EF4-FFF2-40B4-BE49-F238E27FC236}">
                <a16:creationId xmlns:a16="http://schemas.microsoft.com/office/drawing/2014/main" xmlns="" id="{9B8871DC-3149-4A28-B234-BE511DDFD9B5}"/>
              </a:ext>
            </a:extLst>
          </p:cNvPr>
          <p:cNvSpPr>
            <a:spLocks noGrp="1"/>
          </p:cNvSpPr>
          <p:nvPr>
            <p:ph idx="1"/>
          </p:nvPr>
        </p:nvSpPr>
        <p:spPr>
          <a:xfrm>
            <a:off x="457200" y="1124744"/>
            <a:ext cx="8229600" cy="1828800"/>
          </a:xfrm>
        </p:spPr>
        <p:txBody>
          <a:bodyPr/>
          <a:lstStyle/>
          <a:p>
            <a:r>
              <a:rPr lang="zh-CN" altLang="en-US" dirty="0"/>
              <a:t>区块链解决的核心和本质问题是：无可信中心机构时，如何在信息不对称、不确定的环境下，建立满足活动赖以发生、发展的“信任”生态体系。即拜占庭将军问题。</a:t>
            </a:r>
          </a:p>
        </p:txBody>
      </p:sp>
      <p:sp>
        <p:nvSpPr>
          <p:cNvPr id="4" name="文本框 3">
            <a:extLst>
              <a:ext uri="{FF2B5EF4-FFF2-40B4-BE49-F238E27FC236}">
                <a16:creationId xmlns:a16="http://schemas.microsoft.com/office/drawing/2014/main" xmlns="" id="{34AE1F3F-ED88-4E16-8CCB-7D0520135D80}"/>
              </a:ext>
            </a:extLst>
          </p:cNvPr>
          <p:cNvSpPr txBox="1"/>
          <p:nvPr/>
        </p:nvSpPr>
        <p:spPr>
          <a:xfrm>
            <a:off x="395536" y="2852936"/>
            <a:ext cx="8640960" cy="3416320"/>
          </a:xfrm>
          <a:prstGeom prst="rect">
            <a:avLst/>
          </a:prstGeom>
          <a:noFill/>
        </p:spPr>
        <p:txBody>
          <a:bodyPr wrap="square" rtlCol="0">
            <a:spAutoFit/>
          </a:bodyPr>
          <a:lstStyle/>
          <a:p>
            <a:pPr indent="457200"/>
            <a:r>
              <a:rPr lang="zh-CN" altLang="en-US" dirty="0">
                <a:latin typeface="华文仿宋" panose="02010600040101010101" pitchFamily="2" charset="-122"/>
                <a:ea typeface="华文仿宋" panose="02010600040101010101" pitchFamily="2" charset="-122"/>
              </a:rPr>
              <a:t>当年的拜占庭罗马帝国国土辽阔，为了防御，每个军队都驻扎在相隔遥远的关卡，军队之间的将军们只能依靠使者来传递消息。拜占庭帝国军队的将军们必须全体一致决定是否攻击某一支敌军，不过问题是这些将军在地域上是被分隔开来的，并且在将军中存在叛徒。叛徒可以任意行动以达到以下目标：</a:t>
            </a:r>
            <a:endParaRPr lang="en-US" altLang="zh-CN" dirty="0">
              <a:latin typeface="华文仿宋" panose="02010600040101010101" pitchFamily="2" charset="-122"/>
              <a:ea typeface="华文仿宋" panose="02010600040101010101" pitchFamily="2" charset="-122"/>
            </a:endParaRPr>
          </a:p>
          <a:p>
            <a:pPr indent="457200"/>
            <a:r>
              <a:rPr lang="en-US" altLang="zh-CN" dirty="0">
                <a:latin typeface="华文仿宋" panose="02010600040101010101" pitchFamily="2" charset="-122"/>
                <a:ea typeface="华文仿宋" panose="02010600040101010101" pitchFamily="2" charset="-122"/>
              </a:rPr>
              <a:t>1.</a:t>
            </a:r>
            <a:r>
              <a:rPr lang="zh-CN" altLang="en-US" dirty="0">
                <a:latin typeface="华文仿宋" panose="02010600040101010101" pitchFamily="2" charset="-122"/>
                <a:ea typeface="华文仿宋" panose="02010600040101010101" pitchFamily="2" charset="-122"/>
              </a:rPr>
              <a:t>欺骗某些将军采取进攻行动。</a:t>
            </a:r>
          </a:p>
          <a:p>
            <a:pPr indent="457200"/>
            <a:r>
              <a:rPr lang="en-US" altLang="zh-CN" dirty="0">
                <a:latin typeface="华文仿宋" panose="02010600040101010101" pitchFamily="2" charset="-122"/>
                <a:ea typeface="华文仿宋" panose="02010600040101010101" pitchFamily="2" charset="-122"/>
              </a:rPr>
              <a:t>2.</a:t>
            </a:r>
            <a:r>
              <a:rPr lang="zh-CN" altLang="en-US" dirty="0">
                <a:latin typeface="华文仿宋" panose="02010600040101010101" pitchFamily="2" charset="-122"/>
                <a:ea typeface="华文仿宋" panose="02010600040101010101" pitchFamily="2" charset="-122"/>
              </a:rPr>
              <a:t>促成一个不是所有将军都同意的决定，例如当将军们不希望进攻时促成进攻行动；或者迷惑某些将军，使他们无法做出决定。</a:t>
            </a:r>
          </a:p>
          <a:p>
            <a:pPr indent="457200"/>
            <a:r>
              <a:rPr lang="zh-CN" altLang="en-US" dirty="0">
                <a:latin typeface="华文仿宋" panose="02010600040101010101" pitchFamily="2" charset="-122"/>
                <a:ea typeface="华文仿宋" panose="02010600040101010101" pitchFamily="2" charset="-122"/>
              </a:rPr>
              <a:t>如果叛徒达到了这些目的之一，则任何攻击行动的结果都注定是失败的，只有完全达成一致才能获得胜利。</a:t>
            </a:r>
          </a:p>
          <a:p>
            <a:pPr indent="457200"/>
            <a:r>
              <a:rPr lang="zh-CN" altLang="en-US" dirty="0">
                <a:latin typeface="华文仿宋" panose="02010600040101010101" pitchFamily="2" charset="-122"/>
                <a:ea typeface="华文仿宋" panose="02010600040101010101" pitchFamily="2" charset="-122"/>
              </a:rPr>
              <a:t>拜占庭将军问题是对现实世界的模型化，由于硬件问题、网络拥塞或者网络连接断开，以及可能遭到恶意攻击，计算机和网络会发生不可预料的行为。拜占庭容错协议必须要考虑到这些失效，并且给出解决的策略。</a:t>
            </a:r>
          </a:p>
        </p:txBody>
      </p:sp>
    </p:spTree>
    <p:extLst>
      <p:ext uri="{BB962C8B-B14F-4D97-AF65-F5344CB8AC3E}">
        <p14:creationId xmlns:p14="http://schemas.microsoft.com/office/powerpoint/2010/main" val="3906229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C4E6DF3-8259-45CC-BD68-F806D0B963D6}"/>
              </a:ext>
            </a:extLst>
          </p:cNvPr>
          <p:cNvSpPr>
            <a:spLocks noGrp="1"/>
          </p:cNvSpPr>
          <p:nvPr>
            <p:ph type="title"/>
          </p:nvPr>
        </p:nvSpPr>
        <p:spPr/>
        <p:txBody>
          <a:bodyPr/>
          <a:lstStyle/>
          <a:p>
            <a:r>
              <a:rPr lang="zh-CN" altLang="en-US" dirty="0"/>
              <a:t>区块链工作原理</a:t>
            </a:r>
          </a:p>
        </p:txBody>
      </p:sp>
      <p:sp>
        <p:nvSpPr>
          <p:cNvPr id="3" name="内容占位符 2">
            <a:extLst>
              <a:ext uri="{FF2B5EF4-FFF2-40B4-BE49-F238E27FC236}">
                <a16:creationId xmlns:a16="http://schemas.microsoft.com/office/drawing/2014/main" xmlns="" id="{1DFDF4DF-11D7-4197-B848-A2AF31FBDED6}"/>
              </a:ext>
            </a:extLst>
          </p:cNvPr>
          <p:cNvSpPr>
            <a:spLocks noGrp="1"/>
          </p:cNvSpPr>
          <p:nvPr>
            <p:ph idx="1"/>
          </p:nvPr>
        </p:nvSpPr>
        <p:spPr/>
        <p:txBody>
          <a:bodyPr>
            <a:normAutofit fontScale="92500" lnSpcReduction="20000"/>
          </a:bodyPr>
          <a:lstStyle/>
          <a:p>
            <a:r>
              <a:rPr lang="zh-CN" altLang="en-US" dirty="0"/>
              <a:t>区块链技术是解决拜占庭将军问题的完美方案。区块链为发送信息添加了成本属性，引入了一个随机数来控制在一段时间内只有一个成员可以进行消息传递。它加入的成本便是工作量，区块链之中的成员必须完成一个随机哈希算法的计算工作量才能向各城邦发送消息。</a:t>
            </a:r>
            <a:endParaRPr lang="en-US" altLang="zh-CN" dirty="0"/>
          </a:p>
          <a:p>
            <a:r>
              <a:rPr lang="zh-CN" altLang="en-US" dirty="0"/>
              <a:t>当用户在区块链系统中完成一笔交易时，交易客户端中的标准公钥加密工具会被调用，为这笔交易进行签名，在拜占庭将军问题中，签名的完成使用的是将军的“印章”，以证明消息的合法性。在区块链中，因为硬件性能限制了哈希计算速率，同时拥有着公钥加密，使得低置信度的网络成为了一个可信的网络，使得系统的所有参与者对交易记录达成一致认可。</a:t>
            </a:r>
          </a:p>
        </p:txBody>
      </p:sp>
    </p:spTree>
    <p:extLst>
      <p:ext uri="{BB962C8B-B14F-4D97-AF65-F5344CB8AC3E}">
        <p14:creationId xmlns:p14="http://schemas.microsoft.com/office/powerpoint/2010/main" val="4149316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FFB2A13-5660-44AF-8E59-9A466AC742DC}"/>
              </a:ext>
            </a:extLst>
          </p:cNvPr>
          <p:cNvSpPr>
            <a:spLocks noGrp="1"/>
          </p:cNvSpPr>
          <p:nvPr>
            <p:ph type="title"/>
          </p:nvPr>
        </p:nvSpPr>
        <p:spPr/>
        <p:txBody>
          <a:bodyPr/>
          <a:lstStyle/>
          <a:p>
            <a:r>
              <a:rPr lang="zh-CN" altLang="en-US" dirty="0"/>
              <a:t>区块链工作原理</a:t>
            </a:r>
          </a:p>
        </p:txBody>
      </p:sp>
      <p:sp>
        <p:nvSpPr>
          <p:cNvPr id="3" name="内容占位符 2">
            <a:extLst>
              <a:ext uri="{FF2B5EF4-FFF2-40B4-BE49-F238E27FC236}">
                <a16:creationId xmlns:a16="http://schemas.microsoft.com/office/drawing/2014/main" xmlns="" id="{D3441CC1-5E1B-487D-832F-D5A1FD1F5AB0}"/>
              </a:ext>
            </a:extLst>
          </p:cNvPr>
          <p:cNvSpPr>
            <a:spLocks noGrp="1"/>
          </p:cNvSpPr>
          <p:nvPr>
            <p:ph idx="1"/>
          </p:nvPr>
        </p:nvSpPr>
        <p:spPr/>
        <p:txBody>
          <a:bodyPr/>
          <a:lstStyle/>
          <a:p>
            <a:r>
              <a:rPr lang="zh-CN" altLang="en-US" dirty="0"/>
              <a:t>区块链区别于传统数据库系统运作，任何有能力架设服务器的人在自己喜欢的地方部署了自己的服务器（服务器、</a:t>
            </a:r>
            <a:r>
              <a:rPr lang="en-US" altLang="zh-CN" dirty="0"/>
              <a:t>PC</a:t>
            </a:r>
            <a:r>
              <a:rPr lang="zh-CN" altLang="en-US" dirty="0"/>
              <a:t>、</a:t>
            </a:r>
            <a:r>
              <a:rPr lang="en-US" altLang="zh-CN" dirty="0"/>
              <a:t>PDA</a:t>
            </a:r>
            <a:r>
              <a:rPr lang="zh-CN" altLang="en-US" dirty="0"/>
              <a:t>、手机） ，并连接到区块链网络中，就可以成为这个分布式数据库存储系统中的一个节点；一旦加入，该节点享有同其他所有节点完全一样的权利与义务。同时，对于在区块链上参与价值转移的人，可以往这个系统中的任意的节点进行读写操作，最后全世界所有节点会根据一种共识机制完成一次又一次的同步，从而实现在区块链网络中所有节点的数据完全一致。</a:t>
            </a:r>
          </a:p>
          <a:p>
            <a:endParaRPr lang="zh-CN" altLang="en-US" dirty="0"/>
          </a:p>
        </p:txBody>
      </p:sp>
    </p:spTree>
    <p:extLst>
      <p:ext uri="{BB962C8B-B14F-4D97-AF65-F5344CB8AC3E}">
        <p14:creationId xmlns:p14="http://schemas.microsoft.com/office/powerpoint/2010/main" val="1484551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02AC0B1-332A-4689-B39E-042DFDBE5905}"/>
              </a:ext>
            </a:extLst>
          </p:cNvPr>
          <p:cNvSpPr>
            <a:spLocks noGrp="1"/>
          </p:cNvSpPr>
          <p:nvPr>
            <p:ph type="title"/>
          </p:nvPr>
        </p:nvSpPr>
        <p:spPr/>
        <p:txBody>
          <a:bodyPr/>
          <a:lstStyle/>
          <a:p>
            <a:r>
              <a:rPr lang="zh-CN" altLang="en-US" dirty="0"/>
              <a:t>区块链工作流程</a:t>
            </a:r>
          </a:p>
        </p:txBody>
      </p:sp>
      <p:sp>
        <p:nvSpPr>
          <p:cNvPr id="3" name="内容占位符 2">
            <a:extLst>
              <a:ext uri="{FF2B5EF4-FFF2-40B4-BE49-F238E27FC236}">
                <a16:creationId xmlns:a16="http://schemas.microsoft.com/office/drawing/2014/main" xmlns="" id="{F796EA27-E4CB-4990-BD0C-2504203F737F}"/>
              </a:ext>
            </a:extLst>
          </p:cNvPr>
          <p:cNvSpPr>
            <a:spLocks noGrp="1"/>
          </p:cNvSpPr>
          <p:nvPr>
            <p:ph idx="1"/>
          </p:nvPr>
        </p:nvSpPr>
        <p:spPr/>
        <p:txBody>
          <a:bodyPr/>
          <a:lstStyle/>
          <a:p>
            <a:r>
              <a:rPr lang="en-US" altLang="zh-CN" dirty="0"/>
              <a:t>1. </a:t>
            </a:r>
            <a:r>
              <a:rPr lang="zh-CN" altLang="en-US" dirty="0"/>
              <a:t>老张在某一个区块链网络节点发起交易单并将交易单广播至区块链网络。</a:t>
            </a:r>
          </a:p>
          <a:p>
            <a:endParaRPr lang="zh-CN" altLang="en-US" dirty="0"/>
          </a:p>
        </p:txBody>
      </p:sp>
      <p:pic>
        <p:nvPicPr>
          <p:cNvPr id="4" name="图片 3">
            <a:extLst>
              <a:ext uri="{FF2B5EF4-FFF2-40B4-BE49-F238E27FC236}">
                <a16:creationId xmlns:a16="http://schemas.microsoft.com/office/drawing/2014/main" xmlns="" id="{0A92D13D-8A32-40B9-9F87-398BFB3AE676}"/>
              </a:ext>
            </a:extLst>
          </p:cNvPr>
          <p:cNvPicPr>
            <a:picLocks noChangeAspect="1"/>
          </p:cNvPicPr>
          <p:nvPr/>
        </p:nvPicPr>
        <p:blipFill>
          <a:blip r:embed="rId2"/>
          <a:stretch>
            <a:fillRect/>
          </a:stretch>
        </p:blipFill>
        <p:spPr>
          <a:xfrm>
            <a:off x="2114337" y="2301142"/>
            <a:ext cx="4915326" cy="2255715"/>
          </a:xfrm>
          <a:prstGeom prst="rect">
            <a:avLst/>
          </a:prstGeom>
        </p:spPr>
      </p:pic>
    </p:spTree>
    <p:extLst>
      <p:ext uri="{BB962C8B-B14F-4D97-AF65-F5344CB8AC3E}">
        <p14:creationId xmlns:p14="http://schemas.microsoft.com/office/powerpoint/2010/main" val="2305051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CEF869C-0ED5-4C47-84BC-5F2BA8B01BF4}"/>
              </a:ext>
            </a:extLst>
          </p:cNvPr>
          <p:cNvSpPr>
            <a:spLocks noGrp="1"/>
          </p:cNvSpPr>
          <p:nvPr>
            <p:ph type="title"/>
          </p:nvPr>
        </p:nvSpPr>
        <p:spPr/>
        <p:txBody>
          <a:bodyPr/>
          <a:lstStyle/>
          <a:p>
            <a:r>
              <a:rPr lang="zh-CN" altLang="en-US" dirty="0"/>
              <a:t>区块链工作流程</a:t>
            </a:r>
          </a:p>
        </p:txBody>
      </p:sp>
      <p:sp>
        <p:nvSpPr>
          <p:cNvPr id="3" name="内容占位符 2">
            <a:extLst>
              <a:ext uri="{FF2B5EF4-FFF2-40B4-BE49-F238E27FC236}">
                <a16:creationId xmlns:a16="http://schemas.microsoft.com/office/drawing/2014/main" xmlns="" id="{65D7F75F-EDCC-462A-AB08-658E9E7AAE08}"/>
              </a:ext>
            </a:extLst>
          </p:cNvPr>
          <p:cNvSpPr>
            <a:spLocks noGrp="1"/>
          </p:cNvSpPr>
          <p:nvPr>
            <p:ph idx="1"/>
          </p:nvPr>
        </p:nvSpPr>
        <p:spPr/>
        <p:txBody>
          <a:bodyPr/>
          <a:lstStyle/>
          <a:p>
            <a:r>
              <a:rPr lang="en-US" altLang="zh-CN" dirty="0"/>
              <a:t>2.</a:t>
            </a:r>
            <a:r>
              <a:rPr lang="zh-CN" altLang="en-US" dirty="0"/>
              <a:t> 各矿工节点每</a:t>
            </a:r>
            <a:r>
              <a:rPr lang="en-US" altLang="zh-CN" dirty="0"/>
              <a:t>10</a:t>
            </a:r>
            <a:r>
              <a:rPr lang="zh-CN" altLang="en-US" dirty="0"/>
              <a:t>分钟收集一次区块链网络中产生的交易单，并给这</a:t>
            </a:r>
            <a:r>
              <a:rPr lang="en-US" altLang="zh-CN" dirty="0"/>
              <a:t>10</a:t>
            </a:r>
            <a:r>
              <a:rPr lang="zh-CN" altLang="en-US" dirty="0"/>
              <a:t>分钟的每笔交易（含老张发起的交易）盖上时间戳记入账簿（区块）。</a:t>
            </a:r>
          </a:p>
          <a:p>
            <a:endParaRPr lang="zh-CN" altLang="en-US" dirty="0"/>
          </a:p>
        </p:txBody>
      </p:sp>
      <p:pic>
        <p:nvPicPr>
          <p:cNvPr id="4" name="图片 3">
            <a:extLst>
              <a:ext uri="{FF2B5EF4-FFF2-40B4-BE49-F238E27FC236}">
                <a16:creationId xmlns:a16="http://schemas.microsoft.com/office/drawing/2014/main" xmlns="" id="{158FE394-610F-4340-B4B8-4941DD233D6E}"/>
              </a:ext>
            </a:extLst>
          </p:cNvPr>
          <p:cNvPicPr>
            <a:picLocks noChangeAspect="1"/>
          </p:cNvPicPr>
          <p:nvPr/>
        </p:nvPicPr>
        <p:blipFill>
          <a:blip r:embed="rId2"/>
          <a:stretch>
            <a:fillRect/>
          </a:stretch>
        </p:blipFill>
        <p:spPr>
          <a:xfrm>
            <a:off x="3491880" y="2662331"/>
            <a:ext cx="2664296" cy="3135141"/>
          </a:xfrm>
          <a:prstGeom prst="rect">
            <a:avLst/>
          </a:prstGeom>
        </p:spPr>
      </p:pic>
    </p:spTree>
    <p:extLst>
      <p:ext uri="{BB962C8B-B14F-4D97-AF65-F5344CB8AC3E}">
        <p14:creationId xmlns:p14="http://schemas.microsoft.com/office/powerpoint/2010/main" val="3630011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555894-1EFA-4B17-8B1E-428CB30D0880}"/>
              </a:ext>
            </a:extLst>
          </p:cNvPr>
          <p:cNvSpPr>
            <a:spLocks noGrp="1"/>
          </p:cNvSpPr>
          <p:nvPr>
            <p:ph type="title"/>
          </p:nvPr>
        </p:nvSpPr>
        <p:spPr/>
        <p:txBody>
          <a:bodyPr/>
          <a:lstStyle/>
          <a:p>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区块链工作流程</a:t>
            </a:r>
            <a:endParaRPr lang="zh-CN" altLang="en-US" dirty="0"/>
          </a:p>
        </p:txBody>
      </p:sp>
      <p:sp>
        <p:nvSpPr>
          <p:cNvPr id="3" name="内容占位符 2">
            <a:extLst>
              <a:ext uri="{FF2B5EF4-FFF2-40B4-BE49-F238E27FC236}">
                <a16:creationId xmlns:a16="http://schemas.microsoft.com/office/drawing/2014/main" xmlns="" id="{FB143D04-6A76-4464-A6E8-E99042723482}"/>
              </a:ext>
            </a:extLst>
          </p:cNvPr>
          <p:cNvSpPr>
            <a:spLocks noGrp="1"/>
          </p:cNvSpPr>
          <p:nvPr>
            <p:ph idx="1"/>
          </p:nvPr>
        </p:nvSpPr>
        <p:spPr/>
        <p:txBody>
          <a:bodyPr>
            <a:normAutofit lnSpcReduction="10000"/>
          </a:bodyPr>
          <a:lstStyle/>
          <a:p>
            <a:r>
              <a:rPr lang="en-US" altLang="zh-CN" dirty="0"/>
              <a:t>3. </a:t>
            </a:r>
            <a:r>
              <a:rPr lang="zh-CN" altLang="en-US" dirty="0"/>
              <a:t>各矿工节点通过解一道数学难题（挖矿）去竞争记录这个</a:t>
            </a:r>
            <a:r>
              <a:rPr lang="en-US" altLang="zh-CN" dirty="0"/>
              <a:t>10</a:t>
            </a:r>
            <a:r>
              <a:rPr lang="zh-CN" altLang="en-US" dirty="0"/>
              <a:t>分钟内交易的区块的合法记账权（使该区块成为各节点认可的区块链上的最新区块）。记账权的矿工节点将得到奖励和记账手续费。 第一个解开难题的矿工节点，将他记录的区块广播至区块链网络，并由其他矿工节点进行确认。</a:t>
            </a:r>
          </a:p>
          <a:p>
            <a:r>
              <a:rPr lang="en-US" altLang="zh-CN" dirty="0"/>
              <a:t>4. </a:t>
            </a:r>
            <a:r>
              <a:rPr lang="zh-CN" altLang="en-US" dirty="0"/>
              <a:t>其他矿工节点收到待确认的区块后立即停止挖矿工作，并开始核对待确认区块记账的有效性，确认的信息包括：区块的编号、区块的前一区块有效、交易清单有效。核对通过后，矿工将有效区块记录的交易记录广播到区块链网络，并在该区块之后竞争下一个</a:t>
            </a:r>
            <a:r>
              <a:rPr lang="en-US" altLang="zh-CN" dirty="0"/>
              <a:t>10</a:t>
            </a:r>
            <a:r>
              <a:rPr lang="zh-CN" altLang="en-US" dirty="0"/>
              <a:t>分钟内所有交易的记账权（继续挖矿）。</a:t>
            </a:r>
          </a:p>
          <a:p>
            <a:endParaRPr lang="zh-CN" altLang="en-US" dirty="0"/>
          </a:p>
        </p:txBody>
      </p:sp>
    </p:spTree>
    <p:extLst>
      <p:ext uri="{BB962C8B-B14F-4D97-AF65-F5344CB8AC3E}">
        <p14:creationId xmlns:p14="http://schemas.microsoft.com/office/powerpoint/2010/main" val="3509592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F57C76-7638-4391-A1FE-22925284D67D}"/>
              </a:ext>
            </a:extLst>
          </p:cNvPr>
          <p:cNvSpPr>
            <a:spLocks noGrp="1"/>
          </p:cNvSpPr>
          <p:nvPr>
            <p:ph type="title"/>
          </p:nvPr>
        </p:nvSpPr>
        <p:spPr/>
        <p:txBody>
          <a:bodyPr/>
          <a:lstStyle/>
          <a:p>
            <a:r>
              <a:rPr lang="zh-CN" altLang="en-US" dirty="0"/>
              <a:t>区块链工作流程</a:t>
            </a:r>
          </a:p>
        </p:txBody>
      </p:sp>
      <p:sp>
        <p:nvSpPr>
          <p:cNvPr id="3" name="内容占位符 2">
            <a:extLst>
              <a:ext uri="{FF2B5EF4-FFF2-40B4-BE49-F238E27FC236}">
                <a16:creationId xmlns:a16="http://schemas.microsoft.com/office/drawing/2014/main" xmlns="" id="{DF2C02E4-F83F-4BFD-9011-F6D04932A507}"/>
              </a:ext>
            </a:extLst>
          </p:cNvPr>
          <p:cNvSpPr>
            <a:spLocks noGrp="1"/>
          </p:cNvSpPr>
          <p:nvPr>
            <p:ph idx="1"/>
          </p:nvPr>
        </p:nvSpPr>
        <p:spPr/>
        <p:txBody>
          <a:bodyPr/>
          <a:lstStyle/>
          <a:p>
            <a:r>
              <a:rPr lang="en-US" altLang="zh-CN" dirty="0"/>
              <a:t>5. </a:t>
            </a:r>
            <a:r>
              <a:rPr lang="zh-CN" altLang="en-US" dirty="0"/>
              <a:t>老李在某一个区块链网络节点看到老张给自己转账的交易被各矿工确认了，基本上就可以认为这笔钱已经到了自己的账上，后面他就可以在付款时将钱的来源指向这笔交易了。</a:t>
            </a:r>
          </a:p>
          <a:p>
            <a:endParaRPr lang="zh-CN" altLang="en-US" dirty="0"/>
          </a:p>
        </p:txBody>
      </p:sp>
    </p:spTree>
    <p:extLst>
      <p:ext uri="{BB962C8B-B14F-4D97-AF65-F5344CB8AC3E}">
        <p14:creationId xmlns:p14="http://schemas.microsoft.com/office/powerpoint/2010/main" val="3335670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E9687F-F102-400D-8979-BFAE5782D81B}"/>
              </a:ext>
            </a:extLst>
          </p:cNvPr>
          <p:cNvSpPr>
            <a:spLocks noGrp="1"/>
          </p:cNvSpPr>
          <p:nvPr>
            <p:ph type="title"/>
          </p:nvPr>
        </p:nvSpPr>
        <p:spPr/>
        <p:txBody>
          <a:bodyPr/>
          <a:lstStyle/>
          <a:p>
            <a:r>
              <a:rPr lang="zh-CN" altLang="en-US" dirty="0"/>
              <a:t>共识机制</a:t>
            </a:r>
          </a:p>
        </p:txBody>
      </p:sp>
      <p:sp>
        <p:nvSpPr>
          <p:cNvPr id="3" name="内容占位符 2">
            <a:extLst>
              <a:ext uri="{FF2B5EF4-FFF2-40B4-BE49-F238E27FC236}">
                <a16:creationId xmlns:a16="http://schemas.microsoft.com/office/drawing/2014/main" xmlns="" id="{0D14E0A4-37F2-4215-A173-18C9F9AC761D}"/>
              </a:ext>
            </a:extLst>
          </p:cNvPr>
          <p:cNvSpPr>
            <a:spLocks noGrp="1"/>
          </p:cNvSpPr>
          <p:nvPr>
            <p:ph idx="1"/>
          </p:nvPr>
        </p:nvSpPr>
        <p:spPr/>
        <p:txBody>
          <a:bodyPr/>
          <a:lstStyle/>
          <a:p>
            <a:r>
              <a:rPr lang="zh-CN" altLang="en-US" dirty="0"/>
              <a:t>所谓共识机制就是全网区块链就区块信息达成一致的共识算法。共识机制可以保证最新产生的区块被准确得添加到区块链中，全网节点存储的区块链信息相同。目前主流的共识机制包括：工作量证明、权益证明、工作量证明与权益证明混合。</a:t>
            </a:r>
          </a:p>
        </p:txBody>
      </p:sp>
    </p:spTree>
    <p:extLst>
      <p:ext uri="{BB962C8B-B14F-4D97-AF65-F5344CB8AC3E}">
        <p14:creationId xmlns:p14="http://schemas.microsoft.com/office/powerpoint/2010/main" val="1913265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本章结束！</a:t>
            </a:r>
            <a:endParaRPr lang="zh-CN" altLang="en-US" dirty="0"/>
          </a:p>
        </p:txBody>
      </p:sp>
      <p:sp>
        <p:nvSpPr>
          <p:cNvPr id="5" name="副标题 4"/>
          <p:cNvSpPr>
            <a:spLocks noGrp="1"/>
          </p:cNvSpPr>
          <p:nvPr>
            <p:ph type="subTitle" idx="1"/>
          </p:nvPr>
        </p:nvSpPr>
        <p:spPr/>
        <p:txBody>
          <a:bodyPr/>
          <a:lstStyle/>
          <a:p>
            <a:r>
              <a:rPr lang="zh-CN" altLang="en-US" dirty="0" smtClean="0"/>
              <a:t>谢谢！</a:t>
            </a:r>
            <a:endParaRPr lang="zh-CN" altLang="en-US" dirty="0"/>
          </a:p>
        </p:txBody>
      </p:sp>
    </p:spTree>
    <p:extLst>
      <p:ext uri="{BB962C8B-B14F-4D97-AF65-F5344CB8AC3E}">
        <p14:creationId xmlns:p14="http://schemas.microsoft.com/office/powerpoint/2010/main" val="1649556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32E770-59F1-469E-85C9-CD3A9423CF39}"/>
              </a:ext>
            </a:extLst>
          </p:cNvPr>
          <p:cNvSpPr>
            <a:spLocks noGrp="1"/>
          </p:cNvSpPr>
          <p:nvPr>
            <p:ph type="title"/>
          </p:nvPr>
        </p:nvSpPr>
        <p:spPr/>
        <p:txBody>
          <a:bodyPr/>
          <a:lstStyle/>
          <a:p>
            <a:r>
              <a:rPr lang="zh-CN" altLang="en-US" dirty="0"/>
              <a:t>基本特征及架构</a:t>
            </a:r>
          </a:p>
        </p:txBody>
      </p:sp>
      <p:sp>
        <p:nvSpPr>
          <p:cNvPr id="3" name="内容占位符 2">
            <a:extLst>
              <a:ext uri="{FF2B5EF4-FFF2-40B4-BE49-F238E27FC236}">
                <a16:creationId xmlns:a16="http://schemas.microsoft.com/office/drawing/2014/main" xmlns="" id="{A2C61286-B846-462E-BE40-9E5C33A6825F}"/>
              </a:ext>
            </a:extLst>
          </p:cNvPr>
          <p:cNvSpPr>
            <a:spLocks noGrp="1"/>
          </p:cNvSpPr>
          <p:nvPr>
            <p:ph idx="1"/>
          </p:nvPr>
        </p:nvSpPr>
        <p:spPr>
          <a:xfrm>
            <a:off x="611560" y="1268760"/>
            <a:ext cx="8229600" cy="4525963"/>
          </a:xfrm>
        </p:spPr>
        <p:txBody>
          <a:bodyPr/>
          <a:lstStyle/>
          <a:p>
            <a:pPr marL="0" indent="0">
              <a:buNone/>
            </a:pPr>
            <a:r>
              <a:rPr lang="zh-CN" altLang="en-US" dirty="0"/>
              <a:t>物联网的第二个重要特征是可靠传输，可靠传输是指通过各种电信网络与互联网的融合，将物体的信息实时准确地传递出去；</a:t>
            </a:r>
          </a:p>
          <a:p>
            <a:r>
              <a:rPr lang="zh-CN" altLang="en-US" dirty="0"/>
              <a:t>一切设备都可以进入网络进行通讯，可查询甚至可控制</a:t>
            </a:r>
          </a:p>
          <a:p>
            <a:r>
              <a:rPr lang="zh-CN" altLang="en-US" dirty="0"/>
              <a:t>智能电表连网报告实时用电信息，而不是人工用电总量的查询</a:t>
            </a:r>
          </a:p>
          <a:p>
            <a:r>
              <a:rPr lang="zh-CN" altLang="en-US" dirty="0"/>
              <a:t>汽车导航仪可以通过网络接收实时交通和道路信息</a:t>
            </a:r>
          </a:p>
          <a:p>
            <a:r>
              <a:rPr lang="zh-CN" altLang="en-US" dirty="0"/>
              <a:t>家用电器也可以通过</a:t>
            </a:r>
            <a:r>
              <a:rPr lang="en-US" altLang="zh-CN" dirty="0"/>
              <a:t>PLC</a:t>
            </a:r>
            <a:r>
              <a:rPr lang="zh-CN" altLang="en-US" dirty="0"/>
              <a:t>或</a:t>
            </a:r>
            <a:r>
              <a:rPr lang="en-US" altLang="zh-CN" dirty="0"/>
              <a:t>Zigbee</a:t>
            </a:r>
            <a:r>
              <a:rPr lang="zh-CN" altLang="en-US" dirty="0"/>
              <a:t>一类的技术入网</a:t>
            </a:r>
          </a:p>
          <a:p>
            <a:endParaRPr lang="zh-CN" altLang="en-US" dirty="0"/>
          </a:p>
        </p:txBody>
      </p:sp>
      <p:pic>
        <p:nvPicPr>
          <p:cNvPr id="5" name="图片 4">
            <a:extLst>
              <a:ext uri="{FF2B5EF4-FFF2-40B4-BE49-F238E27FC236}">
                <a16:creationId xmlns:a16="http://schemas.microsoft.com/office/drawing/2014/main" xmlns="" id="{94284263-B88C-4875-83D5-28E3A02C8F73}"/>
              </a:ext>
            </a:extLst>
          </p:cNvPr>
          <p:cNvPicPr>
            <a:picLocks noChangeAspect="1"/>
          </p:cNvPicPr>
          <p:nvPr/>
        </p:nvPicPr>
        <p:blipFill>
          <a:blip r:embed="rId2"/>
          <a:stretch>
            <a:fillRect/>
          </a:stretch>
        </p:blipFill>
        <p:spPr>
          <a:xfrm>
            <a:off x="5508104" y="4869160"/>
            <a:ext cx="2890100" cy="1528619"/>
          </a:xfrm>
          <a:prstGeom prst="rect">
            <a:avLst/>
          </a:prstGeom>
        </p:spPr>
      </p:pic>
    </p:spTree>
    <p:extLst>
      <p:ext uri="{BB962C8B-B14F-4D97-AF65-F5344CB8AC3E}">
        <p14:creationId xmlns:p14="http://schemas.microsoft.com/office/powerpoint/2010/main" val="2141425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62A19D5-C7B2-4C68-BC5F-958442F62C48}"/>
              </a:ext>
            </a:extLst>
          </p:cNvPr>
          <p:cNvSpPr>
            <a:spLocks noGrp="1"/>
          </p:cNvSpPr>
          <p:nvPr>
            <p:ph type="title"/>
          </p:nvPr>
        </p:nvSpPr>
        <p:spPr/>
        <p:txBody>
          <a:bodyPr/>
          <a:lstStyle/>
          <a:p>
            <a:r>
              <a:rPr lang="zh-CN" altLang="en-US" dirty="0"/>
              <a:t>基本特征及架构</a:t>
            </a:r>
          </a:p>
        </p:txBody>
      </p:sp>
      <p:sp>
        <p:nvSpPr>
          <p:cNvPr id="3" name="内容占位符 2">
            <a:extLst>
              <a:ext uri="{FF2B5EF4-FFF2-40B4-BE49-F238E27FC236}">
                <a16:creationId xmlns:a16="http://schemas.microsoft.com/office/drawing/2014/main" xmlns="" id="{4894155E-6BCA-47A2-A31D-D0409EDD5E2D}"/>
              </a:ext>
            </a:extLst>
          </p:cNvPr>
          <p:cNvSpPr>
            <a:spLocks noGrp="1"/>
          </p:cNvSpPr>
          <p:nvPr>
            <p:ph idx="1"/>
          </p:nvPr>
        </p:nvSpPr>
        <p:spPr>
          <a:xfrm>
            <a:off x="611560" y="1412829"/>
            <a:ext cx="8229600" cy="4525963"/>
          </a:xfrm>
        </p:spPr>
        <p:txBody>
          <a:bodyPr/>
          <a:lstStyle/>
          <a:p>
            <a:pPr marL="0" indent="0">
              <a:buNone/>
            </a:pPr>
            <a:r>
              <a:rPr lang="zh-CN" altLang="en-US" dirty="0"/>
              <a:t>物联网的第三个重要特征是智能处理</a:t>
            </a:r>
          </a:p>
          <a:p>
            <a:r>
              <a:rPr lang="zh-CN" altLang="en-US" dirty="0"/>
              <a:t>利用云计算，模糊识别等各种智能计算技术，对海量的数据和信息进行分析和处理，对物体实施智能化的控制。</a:t>
            </a:r>
          </a:p>
          <a:p>
            <a:r>
              <a:rPr lang="zh-CN" altLang="en-US" dirty="0"/>
              <a:t>使元数据经过汇总后，对数据进行业务云计算，以生成具有业务属性的数据，供应用层用。</a:t>
            </a:r>
          </a:p>
          <a:p>
            <a:r>
              <a:rPr lang="zh-CN" altLang="en-US" dirty="0"/>
              <a:t>不同业务具有不同的云计算模块。</a:t>
            </a:r>
          </a:p>
          <a:p>
            <a:endParaRPr lang="zh-CN" altLang="en-US" dirty="0"/>
          </a:p>
        </p:txBody>
      </p:sp>
    </p:spTree>
    <p:extLst>
      <p:ext uri="{BB962C8B-B14F-4D97-AF65-F5344CB8AC3E}">
        <p14:creationId xmlns:p14="http://schemas.microsoft.com/office/powerpoint/2010/main" val="1609146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35F5E8-866D-494E-AD5E-79F36FDF5D30}"/>
              </a:ext>
            </a:extLst>
          </p:cNvPr>
          <p:cNvSpPr>
            <a:spLocks noGrp="1"/>
          </p:cNvSpPr>
          <p:nvPr>
            <p:ph type="title"/>
          </p:nvPr>
        </p:nvSpPr>
        <p:spPr/>
        <p:txBody>
          <a:bodyPr/>
          <a:lstStyle/>
          <a:p>
            <a:r>
              <a:rPr lang="zh-CN" altLang="en-US" dirty="0"/>
              <a:t>物联网的体系架构</a:t>
            </a:r>
          </a:p>
        </p:txBody>
      </p:sp>
      <p:pic>
        <p:nvPicPr>
          <p:cNvPr id="5" name="图片 4">
            <a:extLst>
              <a:ext uri="{FF2B5EF4-FFF2-40B4-BE49-F238E27FC236}">
                <a16:creationId xmlns:a16="http://schemas.microsoft.com/office/drawing/2014/main" xmlns="" id="{D3B94C73-8ABF-40D3-A7CB-4515D198CA8B}"/>
              </a:ext>
            </a:extLst>
          </p:cNvPr>
          <p:cNvPicPr>
            <a:picLocks noChangeAspect="1"/>
          </p:cNvPicPr>
          <p:nvPr/>
        </p:nvPicPr>
        <p:blipFill>
          <a:blip r:embed="rId2"/>
          <a:stretch>
            <a:fillRect/>
          </a:stretch>
        </p:blipFill>
        <p:spPr>
          <a:xfrm>
            <a:off x="1331640" y="1417638"/>
            <a:ext cx="6266078" cy="4313954"/>
          </a:xfrm>
          <a:prstGeom prst="rect">
            <a:avLst/>
          </a:prstGeom>
        </p:spPr>
      </p:pic>
    </p:spTree>
    <p:extLst>
      <p:ext uri="{BB962C8B-B14F-4D97-AF65-F5344CB8AC3E}">
        <p14:creationId xmlns:p14="http://schemas.microsoft.com/office/powerpoint/2010/main" val="935708972"/>
      </p:ext>
    </p:extLst>
  </p:cSld>
  <p:clrMapOvr>
    <a:masterClrMapping/>
  </p:clrMapOvr>
</p:sld>
</file>

<file path=ppt/theme/theme1.xml><?xml version="1.0" encoding="utf-8"?>
<a:theme xmlns:a="http://schemas.openxmlformats.org/drawingml/2006/main" name="Office 主题">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7413</Words>
  <Application>Microsoft Office PowerPoint</Application>
  <PresentationFormat>全屏显示(4:3)</PresentationFormat>
  <Paragraphs>306</Paragraphs>
  <Slides>68</Slides>
  <Notes>0</Notes>
  <HiddenSlides>0</HiddenSlides>
  <MMClips>0</MMClips>
  <ScaleCrop>false</ScaleCrop>
  <HeadingPairs>
    <vt:vector size="4" baseType="variant">
      <vt:variant>
        <vt:lpstr>主题</vt:lpstr>
      </vt:variant>
      <vt:variant>
        <vt:i4>1</vt:i4>
      </vt:variant>
      <vt:variant>
        <vt:lpstr>幻灯片标题</vt:lpstr>
      </vt:variant>
      <vt:variant>
        <vt:i4>68</vt:i4>
      </vt:variant>
    </vt:vector>
  </HeadingPairs>
  <TitlesOfParts>
    <vt:vector size="69" baseType="lpstr">
      <vt:lpstr>Office 主题</vt:lpstr>
      <vt:lpstr>第7章 新技术专辑</vt:lpstr>
      <vt:lpstr>7.1 物联网技术</vt:lpstr>
      <vt:lpstr>物联网定义</vt:lpstr>
      <vt:lpstr>物联网的起源与发展</vt:lpstr>
      <vt:lpstr>物联网的起源与发展</vt:lpstr>
      <vt:lpstr>基本特征及架构</vt:lpstr>
      <vt:lpstr>基本特征及架构</vt:lpstr>
      <vt:lpstr>基本特征及架构</vt:lpstr>
      <vt:lpstr>物联网的体系架构</vt:lpstr>
      <vt:lpstr>物联网的体系架构</vt:lpstr>
      <vt:lpstr>物联网的体系架构</vt:lpstr>
      <vt:lpstr>物联网的体系架构</vt:lpstr>
      <vt:lpstr>物联网的体系架构</vt:lpstr>
      <vt:lpstr>物联网应用前景</vt:lpstr>
      <vt:lpstr>物联网应用前景</vt:lpstr>
      <vt:lpstr>物联网关键技术</vt:lpstr>
      <vt:lpstr>物联网关键技术</vt:lpstr>
      <vt:lpstr>物联网关键技术</vt:lpstr>
      <vt:lpstr>物联网关键技术</vt:lpstr>
      <vt:lpstr>物联网关键技术</vt:lpstr>
      <vt:lpstr>7.2 大数据技术</vt:lpstr>
      <vt:lpstr>什么是大数据</vt:lpstr>
      <vt:lpstr>大数据的特点</vt:lpstr>
      <vt:lpstr>大数据的特点</vt:lpstr>
      <vt:lpstr>传统数据与大数据的对比</vt:lpstr>
      <vt:lpstr>大数据的发展历程</vt:lpstr>
      <vt:lpstr>大数据生命周期</vt:lpstr>
      <vt:lpstr>大数据的应用场景</vt:lpstr>
      <vt:lpstr>7.3 云计算</vt:lpstr>
      <vt:lpstr>云计算概念</vt:lpstr>
      <vt:lpstr>云计算与大数据的关系 </vt:lpstr>
      <vt:lpstr>云计算主要特点</vt:lpstr>
      <vt:lpstr>云计算分类</vt:lpstr>
      <vt:lpstr>云计算的发展</vt:lpstr>
      <vt:lpstr>国外云计算的先行者</vt:lpstr>
      <vt:lpstr>国内云计算崛起代表企业</vt:lpstr>
      <vt:lpstr>云计算实现机制</vt:lpstr>
      <vt:lpstr>云计算的应用</vt:lpstr>
      <vt:lpstr>习题</vt:lpstr>
      <vt:lpstr>7.4 人工智能技术</vt:lpstr>
      <vt:lpstr>人工智能概念</vt:lpstr>
      <vt:lpstr>人工智能类型</vt:lpstr>
      <vt:lpstr>人工智能发展历程-孕育期（1956年前）</vt:lpstr>
      <vt:lpstr>人工智能元年（1956年）</vt:lpstr>
      <vt:lpstr>人工智能的第一次浪潮（1956-1974）</vt:lpstr>
      <vt:lpstr>人工智能的第二次浪潮（1980-1987）</vt:lpstr>
      <vt:lpstr>人工智能的第三次浪潮（2011-现在）</vt:lpstr>
      <vt:lpstr>人工智能的发展历程</vt:lpstr>
      <vt:lpstr>人工智能三大学派</vt:lpstr>
      <vt:lpstr>人工智能发展新趋势</vt:lpstr>
      <vt:lpstr>机器学习与深度学习</vt:lpstr>
      <vt:lpstr>机器学习的分类</vt:lpstr>
      <vt:lpstr>人工智能的应用</vt:lpstr>
      <vt:lpstr>7.5 区块链技术</vt:lpstr>
      <vt:lpstr>区块链基础</vt:lpstr>
      <vt:lpstr>区块链基础</vt:lpstr>
      <vt:lpstr>区块链的分类</vt:lpstr>
      <vt:lpstr>区块链的特征</vt:lpstr>
      <vt:lpstr>区块链的特征</vt:lpstr>
      <vt:lpstr>区块链工作原理</vt:lpstr>
      <vt:lpstr>区块链工作原理</vt:lpstr>
      <vt:lpstr>区块链工作原理</vt:lpstr>
      <vt:lpstr>区块链工作流程</vt:lpstr>
      <vt:lpstr>区块链工作流程</vt:lpstr>
      <vt:lpstr>区块链工作流程</vt:lpstr>
      <vt:lpstr>区块链工作流程</vt:lpstr>
      <vt:lpstr>共识机制</vt:lpstr>
      <vt:lpstr>本章结束！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 计算机网络及网络安全</dc:title>
  <dc:creator>admin</dc:creator>
  <cp:lastModifiedBy>xb21cn</cp:lastModifiedBy>
  <cp:revision>67</cp:revision>
  <dcterms:created xsi:type="dcterms:W3CDTF">2013-01-01T06:33:00Z</dcterms:created>
  <dcterms:modified xsi:type="dcterms:W3CDTF">2021-05-30T06:03:57Z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